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67" r:id="rId4"/>
    <p:sldId id="2240" r:id="rId5"/>
    <p:sldId id="2239" r:id="rId6"/>
    <p:sldId id="2241" r:id="rId7"/>
    <p:sldId id="2242" r:id="rId8"/>
    <p:sldId id="2245" r:id="rId9"/>
    <p:sldId id="2243" r:id="rId10"/>
    <p:sldId id="2088" r:id="rId11"/>
  </p:sldIdLst>
  <p:sldSz cx="12192000" cy="6858000"/>
  <p:notesSz cx="6858000" cy="9144000"/>
  <p:defaultTextStyle>
    <a:defPPr>
      <a:defRPr lang="ru-K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6340" autoAdjust="0"/>
  </p:normalViewPr>
  <p:slideViewPr>
    <p:cSldViewPr snapToGrid="0">
      <p:cViewPr varScale="1">
        <p:scale>
          <a:sx n="65" d="100"/>
          <a:sy n="65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G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4D30F-ED14-4BBB-ABDF-A33111E87194}" type="datetimeFigureOut">
              <a:rPr lang="ru-KG" smtClean="0"/>
              <a:t>30.10.2025</a:t>
            </a:fld>
            <a:endParaRPr lang="ru-K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G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G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29088-5C92-47FE-842D-84859FE2C701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6625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29088-5C92-47FE-842D-84859FE2C701}" type="slidenum">
              <a:rPr lang="ru-KG" smtClean="0"/>
              <a:t>7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5726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38EFA-91EE-4114-98DD-F5D56BC83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9826EC-2133-41C4-A35C-A0720590A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9230B-2831-4754-B3A4-FC8741D8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19D7-9D64-4A4B-9EE6-E854A37F140C}" type="datetimeFigureOut">
              <a:rPr lang="ru-KG" smtClean="0"/>
              <a:t>30.10.2025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D7F77-406A-40DE-89E2-0C255D07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E9035-9C33-460A-9CBA-73C2DED8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E7-B754-4AC2-AE0C-06034B9B46D1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57667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793E2-E75C-48F8-9CE7-996D0A48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22D2C0-D3F1-46B1-B4E5-5926E6C35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36B1D9-B498-4053-8AA2-2B0503C3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19D7-9D64-4A4B-9EE6-E854A37F140C}" type="datetimeFigureOut">
              <a:rPr lang="ru-KG" smtClean="0"/>
              <a:t>30.10.2025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3FAC7F-44A8-4D64-AF15-3F88A4FE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58DE1B-EC6E-436B-A61F-179E2188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E7-B754-4AC2-AE0C-06034B9B46D1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15049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AC99BD-BD18-4DAC-A3AD-F5B89F47E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5460A0-FA8C-4531-8CAF-9E182E521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870A2-8252-450A-A143-C7486DB1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19D7-9D64-4A4B-9EE6-E854A37F140C}" type="datetimeFigureOut">
              <a:rPr lang="ru-KG" smtClean="0"/>
              <a:t>30.10.2025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EB17E-735A-4D66-8B95-4A525DDC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F8E561-F7C6-4CCE-9710-BCF8D2E1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E7-B754-4AC2-AE0C-06034B9B46D1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23408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6731000"/>
            <a:ext cx="12192000" cy="127000"/>
            <a:chOff x="0" y="2573904"/>
            <a:chExt cx="8767278" cy="4469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7"/>
              <p:cNvSpPr/>
              <p:nvPr/>
            </p:nvSpPr>
            <p:spPr>
              <a:xfrm>
                <a:off x="0" y="2573904"/>
                <a:ext cx="126181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  <p:sp>
            <p:nvSpPr>
              <p:cNvPr id="12" name="Rectangle 18"/>
              <p:cNvSpPr/>
              <p:nvPr/>
            </p:nvSpPr>
            <p:spPr>
              <a:xfrm>
                <a:off x="1261819" y="2573904"/>
                <a:ext cx="1263341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  <p:sp>
            <p:nvSpPr>
              <p:cNvPr id="13" name="Rectangle 19"/>
              <p:cNvSpPr/>
              <p:nvPr/>
            </p:nvSpPr>
            <p:spPr>
              <a:xfrm>
                <a:off x="2490151" y="2573904"/>
                <a:ext cx="126181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1"/>
              <p:cNvSpPr/>
              <p:nvPr/>
            </p:nvSpPr>
            <p:spPr>
              <a:xfrm>
                <a:off x="-365" y="2573904"/>
                <a:ext cx="1263340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  <p:sp>
            <p:nvSpPr>
              <p:cNvPr id="8" name="Rectangle 12"/>
              <p:cNvSpPr/>
              <p:nvPr/>
            </p:nvSpPr>
            <p:spPr>
              <a:xfrm>
                <a:off x="1262975" y="2573904"/>
                <a:ext cx="126181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  <p:sp>
            <p:nvSpPr>
              <p:cNvPr id="9" name="Rectangle 13"/>
              <p:cNvSpPr/>
              <p:nvPr/>
            </p:nvSpPr>
            <p:spPr>
              <a:xfrm>
                <a:off x="2489785" y="2573904"/>
                <a:ext cx="126181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  <p:sp>
            <p:nvSpPr>
              <p:cNvPr id="10" name="Rectangle 15"/>
              <p:cNvSpPr/>
              <p:nvPr/>
            </p:nvSpPr>
            <p:spPr>
              <a:xfrm>
                <a:off x="3751603" y="2573904"/>
                <a:ext cx="1263340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</p:grpSp>
      </p:grpSp>
      <p:sp>
        <p:nvSpPr>
          <p:cNvPr id="14" name="Flowchart: Off-page Connector 21"/>
          <p:cNvSpPr/>
          <p:nvPr userDrawn="1"/>
        </p:nvSpPr>
        <p:spPr>
          <a:xfrm rot="5400000">
            <a:off x="11731626" y="125942"/>
            <a:ext cx="383117" cy="537633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6" tIns="81277" rIns="162556" bIns="81277" anchor="ctr"/>
          <a:lstStyle/>
          <a:p>
            <a:pPr algn="ctr" defTabSz="137546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65" y="356630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4267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4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533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812760" indent="0">
              <a:buNone/>
              <a:defRPr sz="2133"/>
            </a:lvl2pPr>
            <a:lvl3pPr marL="1625519" indent="0">
              <a:buNone/>
              <a:defRPr sz="1733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03051" y="203200"/>
            <a:ext cx="508000" cy="366184"/>
          </a:xfrm>
          <a:prstGeom prst="rect">
            <a:avLst/>
          </a:prstGeom>
        </p:spPr>
        <p:txBody>
          <a:bodyPr anchor="ctr"/>
          <a:lstStyle>
            <a:lvl1pPr algn="ctr" defTabSz="1375467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7CD46D-C2E9-4CFA-86FB-D0C62FD8F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825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6953E-23F9-4050-9F36-AEF79F70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26B9A-84E1-4D01-9DF5-3567245DC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C79D37-7A99-4C15-832C-B6BB215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19D7-9D64-4A4B-9EE6-E854A37F140C}" type="datetimeFigureOut">
              <a:rPr lang="ru-KG" smtClean="0"/>
              <a:t>30.10.2025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013F3D-07B2-4A5C-A642-E48D1F1CA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75CF27-0C83-4C77-87A3-CF0B81B6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E7-B754-4AC2-AE0C-06034B9B46D1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38333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985D0-C947-4F8F-B263-6BB3817D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F7736-26E0-4818-B6BE-F65407FF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5D63E-2D74-4251-ACED-05E57698C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19D7-9D64-4A4B-9EE6-E854A37F140C}" type="datetimeFigureOut">
              <a:rPr lang="ru-KG" smtClean="0"/>
              <a:t>30.10.2025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7E53E-AE00-4FCE-812F-1F16F5AB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FA5BB-1FB4-4DCB-AF54-6423304F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E7-B754-4AC2-AE0C-06034B9B46D1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80397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5C7DD-8388-43F3-8DE8-7FBA2779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56E1E-0019-4099-ABFD-7B36A4DB1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57AE26-EC3F-4B97-B3F4-64C939F74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B95B7D-F967-414B-AE8C-9C4837D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19D7-9D64-4A4B-9EE6-E854A37F140C}" type="datetimeFigureOut">
              <a:rPr lang="ru-KG" smtClean="0"/>
              <a:t>30.10.2025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F8DF07-DFA1-4A81-B3F1-CD792C8A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5B0BC2-AC74-43FC-BA4A-91E8D41E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E7-B754-4AC2-AE0C-06034B9B46D1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27195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20A9-A109-44CD-A1D0-A61C6DA8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4027E7-E548-4DF0-A9E6-4536EFA37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5A4A5C-7E18-4273-AEDF-81872936D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16EB34-E41A-4FF6-9D3A-BA2B8A133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734BC5-DD62-47C0-853A-B92370188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A6B392-225A-4BF0-B6FA-2905AF16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19D7-9D64-4A4B-9EE6-E854A37F140C}" type="datetimeFigureOut">
              <a:rPr lang="ru-KG" smtClean="0"/>
              <a:t>30.10.2025</a:t>
            </a:fld>
            <a:endParaRPr lang="ru-KG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DF867A-AFFF-424E-8048-EFCA83FB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0C327B-249B-4B53-9139-A6E37D19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E7-B754-4AC2-AE0C-06034B9B46D1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75201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141BF-A1B1-4A13-BDFD-549BA265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BB18BE-7BF4-40BE-90A2-236C12B0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19D7-9D64-4A4B-9EE6-E854A37F140C}" type="datetimeFigureOut">
              <a:rPr lang="ru-KG" smtClean="0"/>
              <a:t>30.10.2025</a:t>
            </a:fld>
            <a:endParaRPr lang="ru-KG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366637-656E-4990-A231-B8F612C9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F7338A-9D59-4615-B795-668CFD3C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E7-B754-4AC2-AE0C-06034B9B46D1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06176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9910D9-2C34-444E-B2D6-43271389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19D7-9D64-4A4B-9EE6-E854A37F140C}" type="datetimeFigureOut">
              <a:rPr lang="ru-KG" smtClean="0"/>
              <a:t>30.10.2025</a:t>
            </a:fld>
            <a:endParaRPr lang="ru-KG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DC3EAE-AFF2-49A8-A9D0-EB61CC43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5A5DA5-0F56-4879-9D60-A5F33B66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E7-B754-4AC2-AE0C-06034B9B46D1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86917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8BF46-7EFD-4B44-88D7-23576519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4C8B42-6D28-43FB-9C83-5DDBBD1E7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F1746A-9791-450C-AF8C-F29A7B1BF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57E18-8BD5-46E3-9682-CF8AD5E8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19D7-9D64-4A4B-9EE6-E854A37F140C}" type="datetimeFigureOut">
              <a:rPr lang="ru-KG" smtClean="0"/>
              <a:t>30.10.2025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A28027-1123-41E1-9DA2-08E06A66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75C36C-4C5A-43F6-BA5D-C687087E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E7-B754-4AC2-AE0C-06034B9B46D1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35412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1973A-DF52-4380-9739-C55D8DE0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B17D2F-DC48-4B95-941B-1C2DE18F2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G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37746A-6C94-43BA-AF72-48A6CD6DC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08BF56-09E6-4A73-BFDB-F59BB026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19D7-9D64-4A4B-9EE6-E854A37F140C}" type="datetimeFigureOut">
              <a:rPr lang="ru-KG" smtClean="0"/>
              <a:t>30.10.2025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407EA6-9F0E-4C66-B575-612AE93D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FC03A9-0EB9-40B2-B5E9-FDF6E721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E7-B754-4AC2-AE0C-06034B9B46D1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5806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45A05-30B2-423E-8CB1-294A99A9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11627F-1F41-4FD1-81B8-57C484F4D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1CD154-9A52-49EF-8DB0-439B9672B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E19D7-9D64-4A4B-9EE6-E854A37F140C}" type="datetimeFigureOut">
              <a:rPr lang="ru-KG" smtClean="0"/>
              <a:t>30.10.2025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D337E-72C8-462F-841C-69A7174A8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DA25D9-5995-4E81-A840-63C97BFF1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F3E7-B754-4AC2-AE0C-06034B9B46D1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84067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1A6FD381-16DC-8824-359C-6032681C14C8}"/>
              </a:ext>
            </a:extLst>
          </p:cNvPr>
          <p:cNvSpPr/>
          <p:nvPr/>
        </p:nvSpPr>
        <p:spPr>
          <a:xfrm>
            <a:off x="10301860" y="3077510"/>
            <a:ext cx="1890140" cy="2295418"/>
          </a:xfrm>
          <a:prstGeom prst="chevron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31F95-8A18-D809-3215-97948BCCDBF1}"/>
              </a:ext>
            </a:extLst>
          </p:cNvPr>
          <p:cNvSpPr txBox="1"/>
          <p:nvPr/>
        </p:nvSpPr>
        <p:spPr>
          <a:xfrm>
            <a:off x="0" y="262145"/>
            <a:ext cx="506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Республикасынын Эмгек, социалдык камсыздоо жана миграция министрлиги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377F1-DBEC-83BA-EA5D-F9E3610D4F71}"/>
              </a:ext>
            </a:extLst>
          </p:cNvPr>
          <p:cNvSpPr txBox="1"/>
          <p:nvPr/>
        </p:nvSpPr>
        <p:spPr>
          <a:xfrm>
            <a:off x="7124700" y="262145"/>
            <a:ext cx="506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труда, социального обеспечения и миграции Кыргызской Республики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E5960F-DA08-D5A3-5F4B-55755E64A954}"/>
              </a:ext>
            </a:extLst>
          </p:cNvPr>
          <p:cNvSpPr txBox="1"/>
          <p:nvPr/>
        </p:nvSpPr>
        <p:spPr>
          <a:xfrm>
            <a:off x="2043112" y="1595645"/>
            <a:ext cx="8105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Labor, Social Security and Migration of the Kyrgyz Republic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BA2B7-1EDD-06E0-3687-5E0B07C36C88}"/>
              </a:ext>
            </a:extLst>
          </p:cNvPr>
          <p:cNvSpPr txBox="1"/>
          <p:nvPr/>
        </p:nvSpPr>
        <p:spPr>
          <a:xfrm>
            <a:off x="3255187" y="3077510"/>
            <a:ext cx="5803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Государственной  программы «Активное долголетие до 2030 года» </a:t>
            </a:r>
            <a:endParaRPr lang="ky-KG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y-KG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y-KG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y-KG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Бишкек 2025 год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23DEFE-0600-01E9-783E-9A2F0A47C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12" y="20677"/>
            <a:ext cx="1416050" cy="14160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id="{1FE62236-F9F6-C1CD-87B8-6EC3096A4217}"/>
              </a:ext>
            </a:extLst>
          </p:cNvPr>
          <p:cNvSpPr/>
          <p:nvPr/>
        </p:nvSpPr>
        <p:spPr>
          <a:xfrm>
            <a:off x="9419693" y="2938871"/>
            <a:ext cx="2310381" cy="2572696"/>
          </a:xfrm>
          <a:prstGeom prst="chevron">
            <a:avLst/>
          </a:prstGeom>
          <a:solidFill>
            <a:schemeClr val="accent1">
              <a:lumMod val="40000"/>
              <a:lumOff val="60000"/>
              <a:alpha val="72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E6CA6663-AF72-3B48-6010-A382F5B44A99}"/>
              </a:ext>
            </a:extLst>
          </p:cNvPr>
          <p:cNvSpPr/>
          <p:nvPr/>
        </p:nvSpPr>
        <p:spPr>
          <a:xfrm>
            <a:off x="8238568" y="2657884"/>
            <a:ext cx="2839563" cy="3134670"/>
          </a:xfrm>
          <a:prstGeom prst="chevron">
            <a:avLst/>
          </a:prstGeom>
          <a:solidFill>
            <a:schemeClr val="accent1">
              <a:lumMod val="75000"/>
              <a:alpha val="72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3DD05CBD-3D0E-CC4F-EF7E-396D14367A76}"/>
              </a:ext>
            </a:extLst>
          </p:cNvPr>
          <p:cNvSpPr/>
          <p:nvPr/>
        </p:nvSpPr>
        <p:spPr>
          <a:xfrm flipH="1" flipV="1">
            <a:off x="18056" y="3077510"/>
            <a:ext cx="1890140" cy="2295418"/>
          </a:xfrm>
          <a:prstGeom prst="chevron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744B4E01-5C59-754D-9095-E05777D4B6AC}"/>
              </a:ext>
            </a:extLst>
          </p:cNvPr>
          <p:cNvSpPr/>
          <p:nvPr/>
        </p:nvSpPr>
        <p:spPr>
          <a:xfrm flipH="1" flipV="1">
            <a:off x="461926" y="2938871"/>
            <a:ext cx="2310381" cy="2572696"/>
          </a:xfrm>
          <a:prstGeom prst="chevron">
            <a:avLst/>
          </a:prstGeom>
          <a:solidFill>
            <a:schemeClr val="accent1">
              <a:lumMod val="40000"/>
              <a:lumOff val="60000"/>
              <a:alpha val="72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BD143530-F2F4-DC33-8FFB-465B5B762E97}"/>
              </a:ext>
            </a:extLst>
          </p:cNvPr>
          <p:cNvSpPr/>
          <p:nvPr/>
        </p:nvSpPr>
        <p:spPr>
          <a:xfrm flipH="1" flipV="1">
            <a:off x="1215106" y="2657884"/>
            <a:ext cx="2839563" cy="3134670"/>
          </a:xfrm>
          <a:prstGeom prst="chevron">
            <a:avLst/>
          </a:prstGeom>
          <a:solidFill>
            <a:schemeClr val="accent1">
              <a:lumMod val="75000"/>
              <a:alpha val="72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9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30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33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34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3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3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1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2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5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6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9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50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6" grpId="0"/>
          <p:bldP spid="7" grpId="0"/>
          <p:bldP spid="8" grpId="0"/>
          <p:bldP spid="9" grpId="0"/>
          <p:bldP spid="5" grpId="0" animBg="1"/>
          <p:bldP spid="4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6" grpId="0"/>
          <p:bldP spid="7" grpId="0"/>
          <p:bldP spid="8" grpId="0"/>
          <p:bldP spid="9" grpId="0"/>
          <p:bldP spid="5" grpId="0" animBg="1"/>
          <p:bldP spid="4" grpId="0" animBg="1"/>
          <p:bldP spid="12" grpId="0" animBg="1"/>
          <p:bldP spid="13" grpId="0" animBg="1"/>
          <p:bldP spid="14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FFE8EA-BAD1-4996-8706-0B040099D588}"/>
              </a:ext>
            </a:extLst>
          </p:cNvPr>
          <p:cNvSpPr/>
          <p:nvPr/>
        </p:nvSpPr>
        <p:spPr>
          <a:xfrm>
            <a:off x="0" y="447"/>
            <a:ext cx="12192000" cy="6857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AE9694-5948-44EF-AF15-867736085769}"/>
              </a:ext>
            </a:extLst>
          </p:cNvPr>
          <p:cNvSpPr txBox="1"/>
          <p:nvPr/>
        </p:nvSpPr>
        <p:spPr>
          <a:xfrm>
            <a:off x="5238953" y="2713731"/>
            <a:ext cx="427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FB6625D-7C94-4021-87B8-333E11C22DC7}"/>
              </a:ext>
            </a:extLst>
          </p:cNvPr>
          <p:cNvSpPr>
            <a:spLocks/>
          </p:cNvSpPr>
          <p:nvPr/>
        </p:nvSpPr>
        <p:spPr bwMode="auto">
          <a:xfrm>
            <a:off x="0" y="447"/>
            <a:ext cx="12192000" cy="2356680"/>
          </a:xfrm>
          <a:custGeom>
            <a:avLst/>
            <a:gdLst>
              <a:gd name="T0" fmla="*/ 0 w 15158"/>
              <a:gd name="T1" fmla="*/ 0 h 2930"/>
              <a:gd name="T2" fmla="*/ 0 w 15158"/>
              <a:gd name="T3" fmla="*/ 2930 h 2930"/>
              <a:gd name="T4" fmla="*/ 15158 w 15158"/>
              <a:gd name="T5" fmla="*/ 998 h 2930"/>
              <a:gd name="T6" fmla="*/ 15158 w 15158"/>
              <a:gd name="T7" fmla="*/ 0 h 2930"/>
              <a:gd name="T8" fmla="*/ 0 w 15158"/>
              <a:gd name="T9" fmla="*/ 0 h 2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58" h="2930">
                <a:moveTo>
                  <a:pt x="0" y="0"/>
                </a:moveTo>
                <a:lnTo>
                  <a:pt x="0" y="2930"/>
                </a:lnTo>
                <a:lnTo>
                  <a:pt x="15158" y="998"/>
                </a:lnTo>
                <a:lnTo>
                  <a:pt x="1515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57200" dist="1143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EEAEEA5-7AE9-4D19-9364-2AD539924F69}"/>
              </a:ext>
            </a:extLst>
          </p:cNvPr>
          <p:cNvSpPr>
            <a:spLocks/>
          </p:cNvSpPr>
          <p:nvPr/>
        </p:nvSpPr>
        <p:spPr bwMode="auto">
          <a:xfrm>
            <a:off x="0" y="447"/>
            <a:ext cx="12192000" cy="2356680"/>
          </a:xfrm>
          <a:custGeom>
            <a:avLst/>
            <a:gdLst>
              <a:gd name="T0" fmla="*/ 15158 w 15158"/>
              <a:gd name="T1" fmla="*/ 0 h 2930"/>
              <a:gd name="T2" fmla="*/ 15158 w 15158"/>
              <a:gd name="T3" fmla="*/ 2930 h 2930"/>
              <a:gd name="T4" fmla="*/ 0 w 15158"/>
              <a:gd name="T5" fmla="*/ 998 h 2930"/>
              <a:gd name="T6" fmla="*/ 0 w 15158"/>
              <a:gd name="T7" fmla="*/ 0 h 2930"/>
              <a:gd name="T8" fmla="*/ 15158 w 15158"/>
              <a:gd name="T9" fmla="*/ 0 h 2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58" h="2930">
                <a:moveTo>
                  <a:pt x="15158" y="0"/>
                </a:moveTo>
                <a:lnTo>
                  <a:pt x="15158" y="2930"/>
                </a:lnTo>
                <a:lnTo>
                  <a:pt x="0" y="998"/>
                </a:lnTo>
                <a:lnTo>
                  <a:pt x="0" y="0"/>
                </a:lnTo>
                <a:lnTo>
                  <a:pt x="15158" y="0"/>
                </a:lnTo>
                <a:close/>
              </a:path>
            </a:pathLst>
          </a:custGeom>
          <a:solidFill>
            <a:schemeClr val="accent1">
              <a:lumMod val="50000"/>
              <a:alpha val="44000"/>
            </a:schemeClr>
          </a:solidFill>
          <a:ln>
            <a:noFill/>
          </a:ln>
          <a:effectLst>
            <a:outerShdw blurRad="457200" dist="1143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9892290-9F89-406C-9667-27E671EC6471}"/>
              </a:ext>
            </a:extLst>
          </p:cNvPr>
          <p:cNvSpPr>
            <a:spLocks/>
          </p:cNvSpPr>
          <p:nvPr/>
        </p:nvSpPr>
        <p:spPr bwMode="auto">
          <a:xfrm>
            <a:off x="0" y="4500873"/>
            <a:ext cx="12192000" cy="2356680"/>
          </a:xfrm>
          <a:custGeom>
            <a:avLst/>
            <a:gdLst>
              <a:gd name="T0" fmla="*/ 15158 w 15158"/>
              <a:gd name="T1" fmla="*/ 2930 h 2930"/>
              <a:gd name="T2" fmla="*/ 15158 w 15158"/>
              <a:gd name="T3" fmla="*/ 0 h 2930"/>
              <a:gd name="T4" fmla="*/ 0 w 15158"/>
              <a:gd name="T5" fmla="*/ 1932 h 2930"/>
              <a:gd name="T6" fmla="*/ 0 w 15158"/>
              <a:gd name="T7" fmla="*/ 2930 h 2930"/>
              <a:gd name="T8" fmla="*/ 15158 w 15158"/>
              <a:gd name="T9" fmla="*/ 2930 h 2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58" h="2930">
                <a:moveTo>
                  <a:pt x="15158" y="2930"/>
                </a:moveTo>
                <a:lnTo>
                  <a:pt x="15158" y="0"/>
                </a:lnTo>
                <a:lnTo>
                  <a:pt x="0" y="1932"/>
                </a:lnTo>
                <a:lnTo>
                  <a:pt x="0" y="2930"/>
                </a:lnTo>
                <a:lnTo>
                  <a:pt x="15158" y="2930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>
            <a:noFill/>
          </a:ln>
          <a:effectLst>
            <a:outerShdw blurRad="381000" dist="1524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ECD5CB9-BB8A-4FFB-B303-F6EF86733243}"/>
              </a:ext>
            </a:extLst>
          </p:cNvPr>
          <p:cNvSpPr>
            <a:spLocks/>
          </p:cNvSpPr>
          <p:nvPr/>
        </p:nvSpPr>
        <p:spPr bwMode="auto">
          <a:xfrm>
            <a:off x="0" y="4500873"/>
            <a:ext cx="12192000" cy="2356680"/>
          </a:xfrm>
          <a:custGeom>
            <a:avLst/>
            <a:gdLst>
              <a:gd name="T0" fmla="*/ 0 w 15158"/>
              <a:gd name="T1" fmla="*/ 2930 h 2930"/>
              <a:gd name="T2" fmla="*/ 0 w 15158"/>
              <a:gd name="T3" fmla="*/ 0 h 2930"/>
              <a:gd name="T4" fmla="*/ 15158 w 15158"/>
              <a:gd name="T5" fmla="*/ 1932 h 2930"/>
              <a:gd name="T6" fmla="*/ 15158 w 15158"/>
              <a:gd name="T7" fmla="*/ 2930 h 2930"/>
              <a:gd name="T8" fmla="*/ 0 w 15158"/>
              <a:gd name="T9" fmla="*/ 2930 h 2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58" h="2930">
                <a:moveTo>
                  <a:pt x="0" y="2930"/>
                </a:moveTo>
                <a:lnTo>
                  <a:pt x="0" y="0"/>
                </a:lnTo>
                <a:lnTo>
                  <a:pt x="15158" y="1932"/>
                </a:lnTo>
                <a:lnTo>
                  <a:pt x="15158" y="2930"/>
                </a:lnTo>
                <a:lnTo>
                  <a:pt x="0" y="2930"/>
                </a:lnTo>
                <a:close/>
              </a:path>
            </a:pathLst>
          </a:custGeom>
          <a:solidFill>
            <a:schemeClr val="accent1">
              <a:lumMod val="50000"/>
              <a:alpha val="53000"/>
            </a:schemeClr>
          </a:solidFill>
          <a:ln>
            <a:noFill/>
          </a:ln>
          <a:effectLst>
            <a:outerShdw blurRad="381000" dist="1524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pic>
        <p:nvPicPr>
          <p:cNvPr id="2" name="Picture 2" descr="D:\A.Imanalieva\МСР\Kartinki\National_emblem_of_Kyrgyzstan_2016.svg.png">
            <a:extLst>
              <a:ext uri="{FF2B5EF4-FFF2-40B4-BE49-F238E27FC236}">
                <a16:creationId xmlns:a16="http://schemas.microsoft.com/office/drawing/2014/main" id="{4F720656-03F2-470B-7178-7C84C8ABE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13" y="2052207"/>
            <a:ext cx="2400267" cy="24002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688863-D0AC-3EE2-D01C-A3656AC7FD8E}"/>
              </a:ext>
            </a:extLst>
          </p:cNvPr>
          <p:cNvSpPr/>
          <p:nvPr/>
        </p:nvSpPr>
        <p:spPr>
          <a:xfrm flipH="1">
            <a:off x="4929225" y="2013366"/>
            <a:ext cx="60959" cy="24002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6043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38000" decel="3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12000" decel="16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0.04068 -0.0556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27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38000" decel="3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12000" decel="16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-0.04283 -0.0878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2" y="-43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38000" decel="3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12000" decel="16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5E-6 L -0.05006 0.0621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6" y="31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38000" decel="3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12000" decel="16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5E-6 L 0.08541 0.079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0" y="397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38000" decel="3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1">
                <a:lumMod val="20000"/>
                <a:lumOff val="80000"/>
                <a:alpha val="37000"/>
              </a:schemeClr>
            </a:gs>
            <a:gs pos="98000">
              <a:schemeClr val="accent1">
                <a:lumMod val="20000"/>
                <a:lumOff val="80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707A0227-DC10-4D83-8F30-FCBBA4D48B62}"/>
              </a:ext>
            </a:extLst>
          </p:cNvPr>
          <p:cNvSpPr/>
          <p:nvPr/>
        </p:nvSpPr>
        <p:spPr>
          <a:xfrm>
            <a:off x="3096713" y="3453159"/>
            <a:ext cx="1562770" cy="1570618"/>
          </a:xfrm>
          <a:prstGeom prst="ellipse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EB708CCE-9CF1-415A-91E9-CD3865B0BBAD}"/>
              </a:ext>
            </a:extLst>
          </p:cNvPr>
          <p:cNvSpPr/>
          <p:nvPr/>
        </p:nvSpPr>
        <p:spPr>
          <a:xfrm>
            <a:off x="73193" y="5724464"/>
            <a:ext cx="7069136" cy="944850"/>
          </a:xfrm>
          <a:prstGeom prst="roundRect">
            <a:avLst>
              <a:gd name="adj" fmla="val 29838"/>
            </a:avLst>
          </a:prstGeom>
          <a:solidFill>
            <a:schemeClr val="lt1">
              <a:alpha val="4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4B679D3C-D339-493F-BD5B-068EF912D027}"/>
              </a:ext>
            </a:extLst>
          </p:cNvPr>
          <p:cNvSpPr/>
          <p:nvPr/>
        </p:nvSpPr>
        <p:spPr>
          <a:xfrm>
            <a:off x="529724" y="919686"/>
            <a:ext cx="1073147" cy="89538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4968C62-2A34-451E-A62C-A99A022AA361}"/>
              </a:ext>
            </a:extLst>
          </p:cNvPr>
          <p:cNvSpPr/>
          <p:nvPr/>
        </p:nvSpPr>
        <p:spPr>
          <a:xfrm>
            <a:off x="1274513" y="72083"/>
            <a:ext cx="9923463" cy="7645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C39B8-77D2-4280-BDC1-5437A2339175}"/>
              </a:ext>
            </a:extLst>
          </p:cNvPr>
          <p:cNvSpPr txBox="1"/>
          <p:nvPr/>
        </p:nvSpPr>
        <p:spPr>
          <a:xfrm>
            <a:off x="1658688" y="163844"/>
            <a:ext cx="946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Кыргызской Республики -  на пороге старости</a:t>
            </a:r>
            <a:endParaRPr lang="ru-K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6C54B89-BE05-424E-A288-57462111FBEB}"/>
              </a:ext>
            </a:extLst>
          </p:cNvPr>
          <p:cNvSpPr/>
          <p:nvPr/>
        </p:nvSpPr>
        <p:spPr>
          <a:xfrm>
            <a:off x="1079499" y="2079609"/>
            <a:ext cx="5967594" cy="5687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440 тысяч – это граждане в возрасте 65 лет и старше</a:t>
            </a:r>
            <a:endParaRPr lang="ru-KG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31BB63C-8B7F-4F55-93BF-E6D7F7CAD643}"/>
              </a:ext>
            </a:extLst>
          </p:cNvPr>
          <p:cNvSpPr/>
          <p:nvPr/>
        </p:nvSpPr>
        <p:spPr>
          <a:xfrm>
            <a:off x="8718968" y="2041588"/>
            <a:ext cx="2122488" cy="579422"/>
          </a:xfrm>
          <a:prstGeom prst="roundRect">
            <a:avLst>
              <a:gd name="adj" fmla="val 83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ООН</a:t>
            </a:r>
            <a:endParaRPr lang="ru-KG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CD1EEF-5320-4C3A-A7A1-724532C3F77D}"/>
              </a:ext>
            </a:extLst>
          </p:cNvPr>
          <p:cNvSpPr/>
          <p:nvPr/>
        </p:nvSpPr>
        <p:spPr>
          <a:xfrm>
            <a:off x="7305431" y="2827749"/>
            <a:ext cx="68264" cy="1974034"/>
          </a:xfrm>
          <a:prstGeom prst="roundRect">
            <a:avLst>
              <a:gd name="adj" fmla="val 83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985A4-DFCE-4465-8FAE-50228AA7D4BC}"/>
              </a:ext>
            </a:extLst>
          </p:cNvPr>
          <p:cNvSpPr txBox="1"/>
          <p:nvPr/>
        </p:nvSpPr>
        <p:spPr>
          <a:xfrm>
            <a:off x="7606128" y="3003824"/>
            <a:ext cx="43481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классификации ООН, население считается находящимся на пороге старения, если доля лиц старше 65 лет составляет от 4 до 7 процентов. Это значит, что Кыргызстан уже сегодня входит в эту категорию. По прогнозам, к 2030 году доля пожилых граждан приблизится к 7 процентам, а к 2050 году достигнет 19 процентов.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ED82BFE-D257-47BB-B208-CC834D3BDF92}"/>
              </a:ext>
            </a:extLst>
          </p:cNvPr>
          <p:cNvSpPr/>
          <p:nvPr/>
        </p:nvSpPr>
        <p:spPr>
          <a:xfrm>
            <a:off x="7300911" y="4763008"/>
            <a:ext cx="68264" cy="1600801"/>
          </a:xfrm>
          <a:prstGeom prst="roundRect">
            <a:avLst>
              <a:gd name="adj" fmla="val 83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260F38-D09F-4CDE-9455-763B03890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18" y="3527288"/>
            <a:ext cx="1422359" cy="1422359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A67011B-6229-4601-A799-B85C9699C5A3}"/>
              </a:ext>
            </a:extLst>
          </p:cNvPr>
          <p:cNvSpPr/>
          <p:nvPr/>
        </p:nvSpPr>
        <p:spPr>
          <a:xfrm>
            <a:off x="1877009" y="992616"/>
            <a:ext cx="10106025" cy="65722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в 2025 году -  7 млн. 282 тыс. человек</a:t>
            </a:r>
            <a:endParaRPr lang="ru-K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B90057-5DC3-4988-9311-42305E3A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0" y="1035767"/>
            <a:ext cx="657225" cy="6572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BD7435-6DA6-4513-A236-BD4B1C624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1" y="5800107"/>
            <a:ext cx="751602" cy="751602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4232439-34CC-4A51-B9D8-97BE034C31CB}"/>
              </a:ext>
            </a:extLst>
          </p:cNvPr>
          <p:cNvSpPr/>
          <p:nvPr/>
        </p:nvSpPr>
        <p:spPr>
          <a:xfrm>
            <a:off x="1079499" y="6053352"/>
            <a:ext cx="2209800" cy="37580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 - 63 года</a:t>
            </a:r>
            <a:endParaRPr lang="ru-K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19E71CC-8A48-48C5-BC3D-6157FFF9E5CD}"/>
              </a:ext>
            </a:extLst>
          </p:cNvPr>
          <p:cNvSpPr/>
          <p:nvPr/>
        </p:nvSpPr>
        <p:spPr>
          <a:xfrm>
            <a:off x="4773946" y="6035194"/>
            <a:ext cx="2209800" cy="37580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- 58 лет</a:t>
            </a:r>
            <a:endParaRPr lang="ru-K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75983BA-9066-480B-88F1-DA3114B8D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56" y="5781949"/>
            <a:ext cx="751602" cy="751602"/>
          </a:xfrm>
          <a:prstGeom prst="rect">
            <a:avLst/>
          </a:prstGeom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444DD10-5681-434A-81E2-6479E44096BC}"/>
              </a:ext>
            </a:extLst>
          </p:cNvPr>
          <p:cNvSpPr/>
          <p:nvPr/>
        </p:nvSpPr>
        <p:spPr>
          <a:xfrm>
            <a:off x="1987556" y="5117976"/>
            <a:ext cx="3589253" cy="405654"/>
          </a:xfrm>
          <a:prstGeom prst="roundRect">
            <a:avLst>
              <a:gd name="adj" fmla="val 29838"/>
            </a:avLst>
          </a:prstGeom>
          <a:solidFill>
            <a:schemeClr val="lt1">
              <a:alpha val="4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Пожилыми люди </a:t>
            </a:r>
            <a:endParaRPr lang="ru-K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1E9DB7DD-F4B3-40E6-A52D-AF11836F5214}"/>
              </a:ext>
            </a:extLst>
          </p:cNvPr>
          <p:cNvSpPr/>
          <p:nvPr/>
        </p:nvSpPr>
        <p:spPr>
          <a:xfrm>
            <a:off x="1602871" y="2781692"/>
            <a:ext cx="4809876" cy="5794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 от общей численности населения</a:t>
            </a:r>
            <a:endParaRPr lang="ru-KG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2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AFC3E6"/>
            </a:gs>
            <a:gs pos="100000">
              <a:srgbClr val="B2C6E7">
                <a:alpha val="37000"/>
              </a:srgbClr>
            </a:gs>
            <a:gs pos="99000">
              <a:srgbClr val="B9CBE9"/>
            </a:gs>
            <a:gs pos="1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15BBB31-9A82-4A77-B44C-AA163CF09433}"/>
              </a:ext>
            </a:extLst>
          </p:cNvPr>
          <p:cNvSpPr/>
          <p:nvPr/>
        </p:nvSpPr>
        <p:spPr>
          <a:xfrm>
            <a:off x="1335142" y="2730742"/>
            <a:ext cx="1708730" cy="747245"/>
          </a:xfrm>
          <a:prstGeom prst="roundRect">
            <a:avLst>
              <a:gd name="adj" fmla="val 24289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00">
                <a:alpha val="97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DC02716-EEE6-4E4D-A213-A555F01836F1}"/>
              </a:ext>
            </a:extLst>
          </p:cNvPr>
          <p:cNvSpPr/>
          <p:nvPr/>
        </p:nvSpPr>
        <p:spPr>
          <a:xfrm>
            <a:off x="1616501" y="5687584"/>
            <a:ext cx="961599" cy="976489"/>
          </a:xfrm>
          <a:prstGeom prst="roundRect">
            <a:avLst/>
          </a:prstGeom>
          <a:solidFill>
            <a:srgbClr val="FF0000">
              <a:alpha val="0"/>
            </a:srgbClr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932E2B3B-90D4-4F37-84EE-866D86DB38E4}"/>
              </a:ext>
            </a:extLst>
          </p:cNvPr>
          <p:cNvSpPr/>
          <p:nvPr/>
        </p:nvSpPr>
        <p:spPr>
          <a:xfrm>
            <a:off x="5341254" y="3317196"/>
            <a:ext cx="1915887" cy="1949600"/>
          </a:xfrm>
          <a:prstGeom prst="roundRect">
            <a:avLst>
              <a:gd name="adj" fmla="val 24289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00">
                <a:alpha val="97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5820D3E-44E8-441E-BEFB-D3570BA25D9F}"/>
              </a:ext>
            </a:extLst>
          </p:cNvPr>
          <p:cNvSpPr/>
          <p:nvPr/>
        </p:nvSpPr>
        <p:spPr>
          <a:xfrm>
            <a:off x="1860846" y="285800"/>
            <a:ext cx="9144000" cy="9869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17843-8762-4915-BE34-3D808C68EE0A}"/>
              </a:ext>
            </a:extLst>
          </p:cNvPr>
          <p:cNvSpPr txBox="1"/>
          <p:nvPr/>
        </p:nvSpPr>
        <p:spPr>
          <a:xfrm>
            <a:off x="2097522" y="517675"/>
            <a:ext cx="872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продолжительность жизни в Кыргызстане </a:t>
            </a:r>
            <a:endParaRPr lang="ru-KG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C66257-FD7E-4634-9141-C78CF7B3D6E0}"/>
              </a:ext>
            </a:extLst>
          </p:cNvPr>
          <p:cNvSpPr/>
          <p:nvPr/>
        </p:nvSpPr>
        <p:spPr>
          <a:xfrm>
            <a:off x="5491672" y="3442405"/>
            <a:ext cx="1615055" cy="1699182"/>
          </a:xfrm>
          <a:prstGeom prst="roundRect">
            <a:avLst>
              <a:gd name="adj" fmla="val 2428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KG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C109BF-1BE0-4F0E-8B99-59C562C4A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89" y="3589362"/>
            <a:ext cx="1915887" cy="1915887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C2E50B2-EB31-4BEA-BB13-52944D0E8D47}"/>
              </a:ext>
            </a:extLst>
          </p:cNvPr>
          <p:cNvSpPr/>
          <p:nvPr/>
        </p:nvSpPr>
        <p:spPr>
          <a:xfrm>
            <a:off x="1383633" y="2800592"/>
            <a:ext cx="1615054" cy="579422"/>
          </a:xfrm>
          <a:prstGeom prst="roundRect">
            <a:avLst>
              <a:gd name="adj" fmla="val 283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</a:t>
            </a:r>
            <a:endParaRPr lang="ru-KG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D373099-4BA2-44E3-A20F-D31C33D2BC41}"/>
              </a:ext>
            </a:extLst>
          </p:cNvPr>
          <p:cNvSpPr/>
          <p:nvPr/>
        </p:nvSpPr>
        <p:spPr>
          <a:xfrm>
            <a:off x="1699490" y="5794829"/>
            <a:ext cx="768350" cy="762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ru-KG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510035-A241-41BC-BDEE-A52922CDA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82" y="3702154"/>
            <a:ext cx="1809687" cy="1809687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35C76A5-C69F-46CF-AC58-5435FF803E21}"/>
              </a:ext>
            </a:extLst>
          </p:cNvPr>
          <p:cNvSpPr/>
          <p:nvPr/>
        </p:nvSpPr>
        <p:spPr>
          <a:xfrm>
            <a:off x="9383797" y="2800592"/>
            <a:ext cx="1615055" cy="579422"/>
          </a:xfrm>
          <a:prstGeom prst="roundRect">
            <a:avLst>
              <a:gd name="adj" fmla="val 283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  <a:endParaRPr lang="ru-KG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ECAE487-879B-43B9-9771-523B86731365}"/>
              </a:ext>
            </a:extLst>
          </p:cNvPr>
          <p:cNvSpPr/>
          <p:nvPr/>
        </p:nvSpPr>
        <p:spPr>
          <a:xfrm>
            <a:off x="9807149" y="5820518"/>
            <a:ext cx="768350" cy="762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ru-KG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8D6CC0E-7F59-4DBD-8C59-69F6A48EC90F}"/>
              </a:ext>
            </a:extLst>
          </p:cNvPr>
          <p:cNvSpPr/>
          <p:nvPr/>
        </p:nvSpPr>
        <p:spPr>
          <a:xfrm>
            <a:off x="4478492" y="1939136"/>
            <a:ext cx="3670439" cy="761246"/>
          </a:xfrm>
          <a:prstGeom prst="roundRect">
            <a:avLst>
              <a:gd name="adj" fmla="val 2428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  <a:endParaRPr lang="ru-KG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B6B2691-3E78-40DD-8BE4-04CEC0A6D1A3}"/>
              </a:ext>
            </a:extLst>
          </p:cNvPr>
          <p:cNvSpPr/>
          <p:nvPr/>
        </p:nvSpPr>
        <p:spPr>
          <a:xfrm>
            <a:off x="5551140" y="5821272"/>
            <a:ext cx="1496116" cy="761246"/>
          </a:xfrm>
          <a:prstGeom prst="roundRect">
            <a:avLst>
              <a:gd name="adj" fmla="val 2428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KG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0E46D10-466B-4964-A6CB-FB9E8CE50074}"/>
              </a:ext>
            </a:extLst>
          </p:cNvPr>
          <p:cNvCxnSpPr>
            <a:cxnSpLocks/>
          </p:cNvCxnSpPr>
          <p:nvPr/>
        </p:nvCxnSpPr>
        <p:spPr>
          <a:xfrm>
            <a:off x="6313712" y="2730742"/>
            <a:ext cx="0" cy="579422"/>
          </a:xfrm>
          <a:prstGeom prst="line">
            <a:avLst/>
          </a:prstGeom>
          <a:ln w="28575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7533AAE-2684-4F0C-96E4-FDC9CE7AF45B}"/>
              </a:ext>
            </a:extLst>
          </p:cNvPr>
          <p:cNvCxnSpPr>
            <a:cxnSpLocks/>
          </p:cNvCxnSpPr>
          <p:nvPr/>
        </p:nvCxnSpPr>
        <p:spPr>
          <a:xfrm>
            <a:off x="6313712" y="1517650"/>
            <a:ext cx="0" cy="243779"/>
          </a:xfrm>
          <a:prstGeom prst="line">
            <a:avLst/>
          </a:prstGeom>
          <a:ln w="28575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3344A67-6593-41C0-8EF5-847978B98596}"/>
              </a:ext>
            </a:extLst>
          </p:cNvPr>
          <p:cNvCxnSpPr>
            <a:cxnSpLocks/>
          </p:cNvCxnSpPr>
          <p:nvPr/>
        </p:nvCxnSpPr>
        <p:spPr>
          <a:xfrm flipH="1">
            <a:off x="7340600" y="6201895"/>
            <a:ext cx="2273300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45DE4FBB-7B8D-459D-8AF1-C6230EA3F9FC}"/>
              </a:ext>
            </a:extLst>
          </p:cNvPr>
          <p:cNvCxnSpPr>
            <a:cxnSpLocks/>
          </p:cNvCxnSpPr>
          <p:nvPr/>
        </p:nvCxnSpPr>
        <p:spPr>
          <a:xfrm flipH="1">
            <a:off x="2950197" y="6201518"/>
            <a:ext cx="2273300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F0D97C8-245F-4124-A6F6-D963B096CF70}"/>
              </a:ext>
            </a:extLst>
          </p:cNvPr>
          <p:cNvCxnSpPr>
            <a:cxnSpLocks/>
          </p:cNvCxnSpPr>
          <p:nvPr/>
        </p:nvCxnSpPr>
        <p:spPr>
          <a:xfrm>
            <a:off x="6313712" y="5297156"/>
            <a:ext cx="0" cy="429370"/>
          </a:xfrm>
          <a:prstGeom prst="line">
            <a:avLst/>
          </a:prstGeom>
          <a:ln w="28575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B49C840B-FE17-4111-AFB6-A7827C046DE9}"/>
              </a:ext>
            </a:extLst>
          </p:cNvPr>
          <p:cNvSpPr/>
          <p:nvPr/>
        </p:nvSpPr>
        <p:spPr>
          <a:xfrm>
            <a:off x="9710523" y="5696249"/>
            <a:ext cx="961599" cy="976489"/>
          </a:xfrm>
          <a:prstGeom prst="roundRect">
            <a:avLst/>
          </a:prstGeom>
          <a:solidFill>
            <a:srgbClr val="FF0000">
              <a:alpha val="0"/>
            </a:srgbClr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22722321-C94B-48C2-A4D1-0C7B5D370080}"/>
              </a:ext>
            </a:extLst>
          </p:cNvPr>
          <p:cNvSpPr/>
          <p:nvPr/>
        </p:nvSpPr>
        <p:spPr>
          <a:xfrm>
            <a:off x="5491671" y="5756554"/>
            <a:ext cx="1615055" cy="907517"/>
          </a:xfrm>
          <a:prstGeom prst="roundRect">
            <a:avLst>
              <a:gd name="adj" fmla="val 24289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00">
                <a:alpha val="97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3DE05CE-4B3E-45A1-9971-F5D6871A7855}"/>
              </a:ext>
            </a:extLst>
          </p:cNvPr>
          <p:cNvSpPr/>
          <p:nvPr/>
        </p:nvSpPr>
        <p:spPr>
          <a:xfrm>
            <a:off x="9336958" y="2739100"/>
            <a:ext cx="1708730" cy="698258"/>
          </a:xfrm>
          <a:prstGeom prst="roundRect">
            <a:avLst>
              <a:gd name="adj" fmla="val 30172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00">
                <a:alpha val="97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73B8D2A-A2CD-4A9C-B738-830209912D21}"/>
              </a:ext>
            </a:extLst>
          </p:cNvPr>
          <p:cNvSpPr/>
          <p:nvPr/>
        </p:nvSpPr>
        <p:spPr>
          <a:xfrm>
            <a:off x="4440129" y="1919670"/>
            <a:ext cx="3747163" cy="845733"/>
          </a:xfrm>
          <a:prstGeom prst="roundRect">
            <a:avLst>
              <a:gd name="adj" fmla="val 30172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00">
                <a:alpha val="97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5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D8CD5CCE-E169-4E5A-A27C-35B95B79F860}"/>
              </a:ext>
            </a:extLst>
          </p:cNvPr>
          <p:cNvSpPr/>
          <p:nvPr/>
        </p:nvSpPr>
        <p:spPr>
          <a:xfrm rot="2687790">
            <a:off x="10428288" y="-1261339"/>
            <a:ext cx="4813300" cy="7874269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2CB614B-7B82-4B93-9DA8-4ADF6F95350B}"/>
              </a:ext>
            </a:extLst>
          </p:cNvPr>
          <p:cNvSpPr/>
          <p:nvPr/>
        </p:nvSpPr>
        <p:spPr>
          <a:xfrm rot="2687790">
            <a:off x="11217025" y="-3523926"/>
            <a:ext cx="4813300" cy="7874269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34F1FA37-861C-4D0C-981C-EE836EE9A9E6}"/>
              </a:ext>
            </a:extLst>
          </p:cNvPr>
          <p:cNvSpPr/>
          <p:nvPr/>
        </p:nvSpPr>
        <p:spPr>
          <a:xfrm rot="2687790">
            <a:off x="9926809" y="1373990"/>
            <a:ext cx="4813300" cy="7874269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CF0B1C6-CF46-4AFF-A8FB-6D0897C8C1EA}"/>
              </a:ext>
            </a:extLst>
          </p:cNvPr>
          <p:cNvSpPr/>
          <p:nvPr/>
        </p:nvSpPr>
        <p:spPr>
          <a:xfrm rot="2687790">
            <a:off x="-3037630" y="931445"/>
            <a:ext cx="4813300" cy="7874269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D4AAF562-7DE3-4C66-A957-7A5C3533B734}"/>
              </a:ext>
            </a:extLst>
          </p:cNvPr>
          <p:cNvSpPr/>
          <p:nvPr/>
        </p:nvSpPr>
        <p:spPr>
          <a:xfrm rot="2687790">
            <a:off x="-2536151" y="-1703884"/>
            <a:ext cx="4813300" cy="7874269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6070D0A8-30CE-465F-850F-38664B18E34C}"/>
              </a:ext>
            </a:extLst>
          </p:cNvPr>
          <p:cNvSpPr/>
          <p:nvPr/>
        </p:nvSpPr>
        <p:spPr>
          <a:xfrm rot="2687790">
            <a:off x="-1747414" y="-3966471"/>
            <a:ext cx="4813300" cy="7874269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5E14B959-44CD-455F-B560-92B04149D1BF}"/>
              </a:ext>
            </a:extLst>
          </p:cNvPr>
          <p:cNvSpPr/>
          <p:nvPr/>
        </p:nvSpPr>
        <p:spPr>
          <a:xfrm>
            <a:off x="0" y="736600"/>
            <a:ext cx="4223657" cy="4495800"/>
          </a:xfrm>
          <a:custGeom>
            <a:avLst/>
            <a:gdLst>
              <a:gd name="connsiteX0" fmla="*/ 0 w 4013200"/>
              <a:gd name="connsiteY0" fmla="*/ 0 h 4495800"/>
              <a:gd name="connsiteX1" fmla="*/ 1765300 w 4013200"/>
              <a:gd name="connsiteY1" fmla="*/ 0 h 4495800"/>
              <a:gd name="connsiteX2" fmla="*/ 4013200 w 4013200"/>
              <a:gd name="connsiteY2" fmla="*/ 2247900 h 4495800"/>
              <a:gd name="connsiteX3" fmla="*/ 1765300 w 4013200"/>
              <a:gd name="connsiteY3" fmla="*/ 4495800 h 4495800"/>
              <a:gd name="connsiteX4" fmla="*/ 0 w 4013200"/>
              <a:gd name="connsiteY4" fmla="*/ 4495800 h 4495800"/>
              <a:gd name="connsiteX5" fmla="*/ 0 w 4013200"/>
              <a:gd name="connsiteY5" fmla="*/ 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200" h="4495800">
                <a:moveTo>
                  <a:pt x="0" y="0"/>
                </a:moveTo>
                <a:lnTo>
                  <a:pt x="1765300" y="0"/>
                </a:lnTo>
                <a:cubicBezTo>
                  <a:pt x="3006781" y="0"/>
                  <a:pt x="4013200" y="1006419"/>
                  <a:pt x="4013200" y="2247900"/>
                </a:cubicBezTo>
                <a:cubicBezTo>
                  <a:pt x="4013200" y="3489381"/>
                  <a:pt x="3006781" y="4495800"/>
                  <a:pt x="1765300" y="4495800"/>
                </a:cubicBezTo>
                <a:lnTo>
                  <a:pt x="0" y="449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F3C3C3F-7E0A-407C-BB28-477DBADBA7F0}"/>
              </a:ext>
            </a:extLst>
          </p:cNvPr>
          <p:cNvSpPr/>
          <p:nvPr/>
        </p:nvSpPr>
        <p:spPr>
          <a:xfrm>
            <a:off x="556657" y="1710305"/>
            <a:ext cx="2533491" cy="254838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BFBD28-23EC-4159-837B-BC826198584E}"/>
              </a:ext>
            </a:extLst>
          </p:cNvPr>
          <p:cNvSpPr txBox="1"/>
          <p:nvPr/>
        </p:nvSpPr>
        <p:spPr>
          <a:xfrm>
            <a:off x="1183356" y="1909505"/>
            <a:ext cx="1387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32F31D-831F-4209-8E86-40633CC37780}"/>
              </a:ext>
            </a:extLst>
          </p:cNvPr>
          <p:cNvSpPr txBox="1"/>
          <p:nvPr/>
        </p:nvSpPr>
        <p:spPr>
          <a:xfrm>
            <a:off x="667333" y="2876870"/>
            <a:ext cx="2533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стационарных учреждений (ССУ)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52869D-574A-4136-9A15-84545578C7C5}"/>
              </a:ext>
            </a:extLst>
          </p:cNvPr>
          <p:cNvGrpSpPr/>
          <p:nvPr/>
        </p:nvGrpSpPr>
        <p:grpSpPr>
          <a:xfrm>
            <a:off x="5271275" y="2984500"/>
            <a:ext cx="5031899" cy="984093"/>
            <a:chOff x="4951347" y="3240857"/>
            <a:chExt cx="5031899" cy="984093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47AEA2AD-F66C-43CF-971A-3E13565C7731}"/>
                </a:ext>
              </a:extLst>
            </p:cNvPr>
            <p:cNvGrpSpPr/>
            <p:nvPr/>
          </p:nvGrpSpPr>
          <p:grpSpPr>
            <a:xfrm>
              <a:off x="4951347" y="3240857"/>
              <a:ext cx="5031899" cy="984093"/>
              <a:chOff x="4951347" y="3240857"/>
              <a:chExt cx="5031899" cy="984093"/>
            </a:xfrm>
          </p:grpSpPr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43C4DC50-C5AF-44FE-BAAC-C5E0C53A2F5D}"/>
                  </a:ext>
                </a:extLst>
              </p:cNvPr>
              <p:cNvSpPr/>
              <p:nvPr/>
            </p:nvSpPr>
            <p:spPr>
              <a:xfrm>
                <a:off x="4951347" y="3326333"/>
                <a:ext cx="5031899" cy="813143"/>
              </a:xfrm>
              <a:custGeom>
                <a:avLst/>
                <a:gdLst>
                  <a:gd name="connsiteX0" fmla="*/ 1392887 w 5031899"/>
                  <a:gd name="connsiteY0" fmla="*/ 0 h 813143"/>
                  <a:gd name="connsiteX1" fmla="*/ 4653088 w 5031899"/>
                  <a:gd name="connsiteY1" fmla="*/ 0 h 813143"/>
                  <a:gd name="connsiteX2" fmla="*/ 5031899 w 5031899"/>
                  <a:gd name="connsiteY2" fmla="*/ 378811 h 813143"/>
                  <a:gd name="connsiteX3" fmla="*/ 5031899 w 5031899"/>
                  <a:gd name="connsiteY3" fmla="*/ 434332 h 813143"/>
                  <a:gd name="connsiteX4" fmla="*/ 4653088 w 5031899"/>
                  <a:gd name="connsiteY4" fmla="*/ 813143 h 813143"/>
                  <a:gd name="connsiteX5" fmla="*/ 1392886 w 5031899"/>
                  <a:gd name="connsiteY5" fmla="*/ 813143 h 813143"/>
                  <a:gd name="connsiteX6" fmla="*/ 1398005 w 5031899"/>
                  <a:gd name="connsiteY6" fmla="*/ 808981 h 813143"/>
                  <a:gd name="connsiteX7" fmla="*/ 1567155 w 5031899"/>
                  <a:gd name="connsiteY7" fmla="*/ 406571 h 813143"/>
                  <a:gd name="connsiteX8" fmla="*/ 1398005 w 5031899"/>
                  <a:gd name="connsiteY8" fmla="*/ 4161 h 813143"/>
                  <a:gd name="connsiteX9" fmla="*/ 378811 w 5031899"/>
                  <a:gd name="connsiteY9" fmla="*/ 0 h 813143"/>
                  <a:gd name="connsiteX10" fmla="*/ 586391 w 5031899"/>
                  <a:gd name="connsiteY10" fmla="*/ 0 h 813143"/>
                  <a:gd name="connsiteX11" fmla="*/ 581274 w 5031899"/>
                  <a:gd name="connsiteY11" fmla="*/ 4161 h 813143"/>
                  <a:gd name="connsiteX12" fmla="*/ 412123 w 5031899"/>
                  <a:gd name="connsiteY12" fmla="*/ 406571 h 813143"/>
                  <a:gd name="connsiteX13" fmla="*/ 581274 w 5031899"/>
                  <a:gd name="connsiteY13" fmla="*/ 808981 h 813143"/>
                  <a:gd name="connsiteX14" fmla="*/ 586393 w 5031899"/>
                  <a:gd name="connsiteY14" fmla="*/ 813143 h 813143"/>
                  <a:gd name="connsiteX15" fmla="*/ 378811 w 5031899"/>
                  <a:gd name="connsiteY15" fmla="*/ 813143 h 813143"/>
                  <a:gd name="connsiteX16" fmla="*/ 0 w 5031899"/>
                  <a:gd name="connsiteY16" fmla="*/ 434332 h 813143"/>
                  <a:gd name="connsiteX17" fmla="*/ 0 w 5031899"/>
                  <a:gd name="connsiteY17" fmla="*/ 378811 h 813143"/>
                  <a:gd name="connsiteX18" fmla="*/ 378811 w 5031899"/>
                  <a:gd name="connsiteY18" fmla="*/ 0 h 81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31899" h="813143">
                    <a:moveTo>
                      <a:pt x="1392887" y="0"/>
                    </a:moveTo>
                    <a:lnTo>
                      <a:pt x="4653088" y="0"/>
                    </a:lnTo>
                    <a:cubicBezTo>
                      <a:pt x="4862300" y="0"/>
                      <a:pt x="5031899" y="169599"/>
                      <a:pt x="5031899" y="378811"/>
                    </a:cubicBezTo>
                    <a:lnTo>
                      <a:pt x="5031899" y="434332"/>
                    </a:lnTo>
                    <a:cubicBezTo>
                      <a:pt x="5031899" y="643544"/>
                      <a:pt x="4862300" y="813143"/>
                      <a:pt x="4653088" y="813143"/>
                    </a:cubicBezTo>
                    <a:lnTo>
                      <a:pt x="1392886" y="813143"/>
                    </a:lnTo>
                    <a:lnTo>
                      <a:pt x="1398005" y="808981"/>
                    </a:lnTo>
                    <a:cubicBezTo>
                      <a:pt x="1502515" y="705996"/>
                      <a:pt x="1567155" y="563722"/>
                      <a:pt x="1567155" y="406571"/>
                    </a:cubicBezTo>
                    <a:cubicBezTo>
                      <a:pt x="1567155" y="249420"/>
                      <a:pt x="1502515" y="107147"/>
                      <a:pt x="1398005" y="4161"/>
                    </a:cubicBezTo>
                    <a:close/>
                    <a:moveTo>
                      <a:pt x="378811" y="0"/>
                    </a:moveTo>
                    <a:lnTo>
                      <a:pt x="586391" y="0"/>
                    </a:lnTo>
                    <a:lnTo>
                      <a:pt x="581274" y="4161"/>
                    </a:lnTo>
                    <a:cubicBezTo>
                      <a:pt x="476764" y="107147"/>
                      <a:pt x="412123" y="249420"/>
                      <a:pt x="412123" y="406571"/>
                    </a:cubicBezTo>
                    <a:cubicBezTo>
                      <a:pt x="412123" y="563722"/>
                      <a:pt x="476764" y="705996"/>
                      <a:pt x="581274" y="808981"/>
                    </a:cubicBezTo>
                    <a:lnTo>
                      <a:pt x="586393" y="813143"/>
                    </a:lnTo>
                    <a:lnTo>
                      <a:pt x="378811" y="813143"/>
                    </a:lnTo>
                    <a:cubicBezTo>
                      <a:pt x="169599" y="813143"/>
                      <a:pt x="0" y="643544"/>
                      <a:pt x="0" y="434332"/>
                    </a:cubicBezTo>
                    <a:lnTo>
                      <a:pt x="0" y="378811"/>
                    </a:lnTo>
                    <a:cubicBezTo>
                      <a:pt x="0" y="169599"/>
                      <a:pt x="169599" y="0"/>
                      <a:pt x="37881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959A8D73-7A68-4DFE-A933-1A6EF3AF80CA}"/>
                  </a:ext>
                </a:extLst>
              </p:cNvPr>
              <p:cNvSpPr/>
              <p:nvPr/>
            </p:nvSpPr>
            <p:spPr>
              <a:xfrm>
                <a:off x="5445850" y="3240857"/>
                <a:ext cx="997242" cy="98409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y-KG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591995-94F9-4112-88E8-6DF6ABFF668C}"/>
                </a:ext>
              </a:extLst>
            </p:cNvPr>
            <p:cNvSpPr txBox="1"/>
            <p:nvPr/>
          </p:nvSpPr>
          <p:spPr>
            <a:xfrm>
              <a:off x="6655374" y="3407023"/>
              <a:ext cx="30965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Реабилитационный центр для детей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F618D5B-61DC-46A1-B9D0-B1D8401566D9}"/>
              </a:ext>
            </a:extLst>
          </p:cNvPr>
          <p:cNvGrpSpPr/>
          <p:nvPr/>
        </p:nvGrpSpPr>
        <p:grpSpPr>
          <a:xfrm>
            <a:off x="4625222" y="187862"/>
            <a:ext cx="5058061" cy="984093"/>
            <a:chOff x="4305294" y="444219"/>
            <a:chExt cx="5058061" cy="984093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D8A4799D-4CD4-40A6-91AF-8E957DC2A39B}"/>
                </a:ext>
              </a:extLst>
            </p:cNvPr>
            <p:cNvGrpSpPr/>
            <p:nvPr/>
          </p:nvGrpSpPr>
          <p:grpSpPr>
            <a:xfrm>
              <a:off x="4305294" y="444219"/>
              <a:ext cx="5031899" cy="984093"/>
              <a:chOff x="4305294" y="444219"/>
              <a:chExt cx="5031899" cy="984093"/>
            </a:xfrm>
          </p:grpSpPr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E5E86F79-62FF-47C6-95C7-97D7F50C91AC}"/>
                  </a:ext>
                </a:extLst>
              </p:cNvPr>
              <p:cNvSpPr/>
              <p:nvPr/>
            </p:nvSpPr>
            <p:spPr>
              <a:xfrm>
                <a:off x="4799797" y="444219"/>
                <a:ext cx="997242" cy="98409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y-KG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6FB7B158-CB5D-4F68-AA9A-5B9987706EB0}"/>
                  </a:ext>
                </a:extLst>
              </p:cNvPr>
              <p:cNvSpPr/>
              <p:nvPr/>
            </p:nvSpPr>
            <p:spPr>
              <a:xfrm>
                <a:off x="4305294" y="529695"/>
                <a:ext cx="5031899" cy="813143"/>
              </a:xfrm>
              <a:custGeom>
                <a:avLst/>
                <a:gdLst>
                  <a:gd name="connsiteX0" fmla="*/ 1392887 w 5031899"/>
                  <a:gd name="connsiteY0" fmla="*/ 0 h 813143"/>
                  <a:gd name="connsiteX1" fmla="*/ 4653088 w 5031899"/>
                  <a:gd name="connsiteY1" fmla="*/ 0 h 813143"/>
                  <a:gd name="connsiteX2" fmla="*/ 5031899 w 5031899"/>
                  <a:gd name="connsiteY2" fmla="*/ 378811 h 813143"/>
                  <a:gd name="connsiteX3" fmla="*/ 5031899 w 5031899"/>
                  <a:gd name="connsiteY3" fmla="*/ 434332 h 813143"/>
                  <a:gd name="connsiteX4" fmla="*/ 4653088 w 5031899"/>
                  <a:gd name="connsiteY4" fmla="*/ 813143 h 813143"/>
                  <a:gd name="connsiteX5" fmla="*/ 1392886 w 5031899"/>
                  <a:gd name="connsiteY5" fmla="*/ 813143 h 813143"/>
                  <a:gd name="connsiteX6" fmla="*/ 1398005 w 5031899"/>
                  <a:gd name="connsiteY6" fmla="*/ 808981 h 813143"/>
                  <a:gd name="connsiteX7" fmla="*/ 1567155 w 5031899"/>
                  <a:gd name="connsiteY7" fmla="*/ 406571 h 813143"/>
                  <a:gd name="connsiteX8" fmla="*/ 1398005 w 5031899"/>
                  <a:gd name="connsiteY8" fmla="*/ 4161 h 813143"/>
                  <a:gd name="connsiteX9" fmla="*/ 378811 w 5031899"/>
                  <a:gd name="connsiteY9" fmla="*/ 0 h 813143"/>
                  <a:gd name="connsiteX10" fmla="*/ 586391 w 5031899"/>
                  <a:gd name="connsiteY10" fmla="*/ 0 h 813143"/>
                  <a:gd name="connsiteX11" fmla="*/ 581274 w 5031899"/>
                  <a:gd name="connsiteY11" fmla="*/ 4161 h 813143"/>
                  <a:gd name="connsiteX12" fmla="*/ 412123 w 5031899"/>
                  <a:gd name="connsiteY12" fmla="*/ 406571 h 813143"/>
                  <a:gd name="connsiteX13" fmla="*/ 581274 w 5031899"/>
                  <a:gd name="connsiteY13" fmla="*/ 808981 h 813143"/>
                  <a:gd name="connsiteX14" fmla="*/ 586393 w 5031899"/>
                  <a:gd name="connsiteY14" fmla="*/ 813143 h 813143"/>
                  <a:gd name="connsiteX15" fmla="*/ 378811 w 5031899"/>
                  <a:gd name="connsiteY15" fmla="*/ 813143 h 813143"/>
                  <a:gd name="connsiteX16" fmla="*/ 0 w 5031899"/>
                  <a:gd name="connsiteY16" fmla="*/ 434332 h 813143"/>
                  <a:gd name="connsiteX17" fmla="*/ 0 w 5031899"/>
                  <a:gd name="connsiteY17" fmla="*/ 378811 h 813143"/>
                  <a:gd name="connsiteX18" fmla="*/ 378811 w 5031899"/>
                  <a:gd name="connsiteY18" fmla="*/ 0 h 81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31899" h="813143">
                    <a:moveTo>
                      <a:pt x="1392887" y="0"/>
                    </a:moveTo>
                    <a:lnTo>
                      <a:pt x="4653088" y="0"/>
                    </a:lnTo>
                    <a:cubicBezTo>
                      <a:pt x="4862300" y="0"/>
                      <a:pt x="5031899" y="169599"/>
                      <a:pt x="5031899" y="378811"/>
                    </a:cubicBezTo>
                    <a:lnTo>
                      <a:pt x="5031899" y="434332"/>
                    </a:lnTo>
                    <a:cubicBezTo>
                      <a:pt x="5031899" y="643544"/>
                      <a:pt x="4862300" y="813143"/>
                      <a:pt x="4653088" y="813143"/>
                    </a:cubicBezTo>
                    <a:lnTo>
                      <a:pt x="1392886" y="813143"/>
                    </a:lnTo>
                    <a:lnTo>
                      <a:pt x="1398005" y="808981"/>
                    </a:lnTo>
                    <a:cubicBezTo>
                      <a:pt x="1502515" y="705996"/>
                      <a:pt x="1567155" y="563722"/>
                      <a:pt x="1567155" y="406571"/>
                    </a:cubicBezTo>
                    <a:cubicBezTo>
                      <a:pt x="1567155" y="249420"/>
                      <a:pt x="1502515" y="107147"/>
                      <a:pt x="1398005" y="4161"/>
                    </a:cubicBezTo>
                    <a:close/>
                    <a:moveTo>
                      <a:pt x="378811" y="0"/>
                    </a:moveTo>
                    <a:lnTo>
                      <a:pt x="586391" y="0"/>
                    </a:lnTo>
                    <a:lnTo>
                      <a:pt x="581274" y="4161"/>
                    </a:lnTo>
                    <a:cubicBezTo>
                      <a:pt x="476764" y="107147"/>
                      <a:pt x="412123" y="249420"/>
                      <a:pt x="412123" y="406571"/>
                    </a:cubicBezTo>
                    <a:cubicBezTo>
                      <a:pt x="412123" y="563722"/>
                      <a:pt x="476764" y="705996"/>
                      <a:pt x="581274" y="808981"/>
                    </a:cubicBezTo>
                    <a:lnTo>
                      <a:pt x="586393" y="813143"/>
                    </a:lnTo>
                    <a:lnTo>
                      <a:pt x="378811" y="813143"/>
                    </a:lnTo>
                    <a:cubicBezTo>
                      <a:pt x="169599" y="813143"/>
                      <a:pt x="0" y="643544"/>
                      <a:pt x="0" y="434332"/>
                    </a:cubicBezTo>
                    <a:lnTo>
                      <a:pt x="0" y="378811"/>
                    </a:lnTo>
                    <a:cubicBezTo>
                      <a:pt x="0" y="169599"/>
                      <a:pt x="169599" y="0"/>
                      <a:pt x="37881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6993D7-2511-4183-9AB3-0E3DAED8529E}"/>
                </a:ext>
              </a:extLst>
            </p:cNvPr>
            <p:cNvSpPr txBox="1"/>
            <p:nvPr/>
          </p:nvSpPr>
          <p:spPr>
            <a:xfrm>
              <a:off x="5797039" y="635389"/>
              <a:ext cx="3566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y-KG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Психоневрологический ССУ для взрослых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4D74E88-6916-4618-BCF9-B63EA1943142}"/>
              </a:ext>
            </a:extLst>
          </p:cNvPr>
          <p:cNvGrpSpPr/>
          <p:nvPr/>
        </p:nvGrpSpPr>
        <p:grpSpPr>
          <a:xfrm>
            <a:off x="6021913" y="1525100"/>
            <a:ext cx="5031899" cy="984093"/>
            <a:chOff x="5701985" y="1781457"/>
            <a:chExt cx="5031899" cy="984093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88528F70-3217-41D9-A48E-8A260220880C}"/>
                </a:ext>
              </a:extLst>
            </p:cNvPr>
            <p:cNvGrpSpPr/>
            <p:nvPr/>
          </p:nvGrpSpPr>
          <p:grpSpPr>
            <a:xfrm>
              <a:off x="5701985" y="1781457"/>
              <a:ext cx="5031899" cy="984093"/>
              <a:chOff x="5701985" y="1781457"/>
              <a:chExt cx="5031899" cy="984093"/>
            </a:xfrm>
          </p:grpSpPr>
          <p:sp>
            <p:nvSpPr>
              <p:cNvPr id="33" name="Полилиния: фигура 32">
                <a:extLst>
                  <a:ext uri="{FF2B5EF4-FFF2-40B4-BE49-F238E27FC236}">
                    <a16:creationId xmlns:a16="http://schemas.microsoft.com/office/drawing/2014/main" id="{D7FF7AEC-E227-4676-B3D2-528110CF698E}"/>
                  </a:ext>
                </a:extLst>
              </p:cNvPr>
              <p:cNvSpPr/>
              <p:nvPr/>
            </p:nvSpPr>
            <p:spPr>
              <a:xfrm>
                <a:off x="5701985" y="1866933"/>
                <a:ext cx="5031899" cy="813143"/>
              </a:xfrm>
              <a:custGeom>
                <a:avLst/>
                <a:gdLst>
                  <a:gd name="connsiteX0" fmla="*/ 1392887 w 5031899"/>
                  <a:gd name="connsiteY0" fmla="*/ 0 h 813143"/>
                  <a:gd name="connsiteX1" fmla="*/ 4653088 w 5031899"/>
                  <a:gd name="connsiteY1" fmla="*/ 0 h 813143"/>
                  <a:gd name="connsiteX2" fmla="*/ 5031899 w 5031899"/>
                  <a:gd name="connsiteY2" fmla="*/ 378811 h 813143"/>
                  <a:gd name="connsiteX3" fmla="*/ 5031899 w 5031899"/>
                  <a:gd name="connsiteY3" fmla="*/ 434332 h 813143"/>
                  <a:gd name="connsiteX4" fmla="*/ 4653088 w 5031899"/>
                  <a:gd name="connsiteY4" fmla="*/ 813143 h 813143"/>
                  <a:gd name="connsiteX5" fmla="*/ 1392886 w 5031899"/>
                  <a:gd name="connsiteY5" fmla="*/ 813143 h 813143"/>
                  <a:gd name="connsiteX6" fmla="*/ 1398005 w 5031899"/>
                  <a:gd name="connsiteY6" fmla="*/ 808981 h 813143"/>
                  <a:gd name="connsiteX7" fmla="*/ 1567155 w 5031899"/>
                  <a:gd name="connsiteY7" fmla="*/ 406571 h 813143"/>
                  <a:gd name="connsiteX8" fmla="*/ 1398005 w 5031899"/>
                  <a:gd name="connsiteY8" fmla="*/ 4161 h 813143"/>
                  <a:gd name="connsiteX9" fmla="*/ 378811 w 5031899"/>
                  <a:gd name="connsiteY9" fmla="*/ 0 h 813143"/>
                  <a:gd name="connsiteX10" fmla="*/ 586391 w 5031899"/>
                  <a:gd name="connsiteY10" fmla="*/ 0 h 813143"/>
                  <a:gd name="connsiteX11" fmla="*/ 581274 w 5031899"/>
                  <a:gd name="connsiteY11" fmla="*/ 4161 h 813143"/>
                  <a:gd name="connsiteX12" fmla="*/ 412123 w 5031899"/>
                  <a:gd name="connsiteY12" fmla="*/ 406571 h 813143"/>
                  <a:gd name="connsiteX13" fmla="*/ 581274 w 5031899"/>
                  <a:gd name="connsiteY13" fmla="*/ 808981 h 813143"/>
                  <a:gd name="connsiteX14" fmla="*/ 586393 w 5031899"/>
                  <a:gd name="connsiteY14" fmla="*/ 813143 h 813143"/>
                  <a:gd name="connsiteX15" fmla="*/ 378811 w 5031899"/>
                  <a:gd name="connsiteY15" fmla="*/ 813143 h 813143"/>
                  <a:gd name="connsiteX16" fmla="*/ 0 w 5031899"/>
                  <a:gd name="connsiteY16" fmla="*/ 434332 h 813143"/>
                  <a:gd name="connsiteX17" fmla="*/ 0 w 5031899"/>
                  <a:gd name="connsiteY17" fmla="*/ 378811 h 813143"/>
                  <a:gd name="connsiteX18" fmla="*/ 378811 w 5031899"/>
                  <a:gd name="connsiteY18" fmla="*/ 0 h 81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31899" h="813143">
                    <a:moveTo>
                      <a:pt x="1392887" y="0"/>
                    </a:moveTo>
                    <a:lnTo>
                      <a:pt x="4653088" y="0"/>
                    </a:lnTo>
                    <a:cubicBezTo>
                      <a:pt x="4862300" y="0"/>
                      <a:pt x="5031899" y="169599"/>
                      <a:pt x="5031899" y="378811"/>
                    </a:cubicBezTo>
                    <a:lnTo>
                      <a:pt x="5031899" y="434332"/>
                    </a:lnTo>
                    <a:cubicBezTo>
                      <a:pt x="5031899" y="643544"/>
                      <a:pt x="4862300" y="813143"/>
                      <a:pt x="4653088" y="813143"/>
                    </a:cubicBezTo>
                    <a:lnTo>
                      <a:pt x="1392886" y="813143"/>
                    </a:lnTo>
                    <a:lnTo>
                      <a:pt x="1398005" y="808981"/>
                    </a:lnTo>
                    <a:cubicBezTo>
                      <a:pt x="1502515" y="705996"/>
                      <a:pt x="1567155" y="563722"/>
                      <a:pt x="1567155" y="406571"/>
                    </a:cubicBezTo>
                    <a:cubicBezTo>
                      <a:pt x="1567155" y="249420"/>
                      <a:pt x="1502515" y="107147"/>
                      <a:pt x="1398005" y="4161"/>
                    </a:cubicBezTo>
                    <a:close/>
                    <a:moveTo>
                      <a:pt x="378811" y="0"/>
                    </a:moveTo>
                    <a:lnTo>
                      <a:pt x="586391" y="0"/>
                    </a:lnTo>
                    <a:lnTo>
                      <a:pt x="581274" y="4161"/>
                    </a:lnTo>
                    <a:cubicBezTo>
                      <a:pt x="476764" y="107147"/>
                      <a:pt x="412123" y="249420"/>
                      <a:pt x="412123" y="406571"/>
                    </a:cubicBezTo>
                    <a:cubicBezTo>
                      <a:pt x="412123" y="563722"/>
                      <a:pt x="476764" y="705996"/>
                      <a:pt x="581274" y="808981"/>
                    </a:cubicBezTo>
                    <a:lnTo>
                      <a:pt x="586393" y="813143"/>
                    </a:lnTo>
                    <a:lnTo>
                      <a:pt x="378811" y="813143"/>
                    </a:lnTo>
                    <a:cubicBezTo>
                      <a:pt x="169599" y="813143"/>
                      <a:pt x="0" y="643544"/>
                      <a:pt x="0" y="434332"/>
                    </a:cubicBezTo>
                    <a:lnTo>
                      <a:pt x="0" y="378811"/>
                    </a:lnTo>
                    <a:cubicBezTo>
                      <a:pt x="0" y="169599"/>
                      <a:pt x="169599" y="0"/>
                      <a:pt x="37881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BB80689C-FF02-441C-A6D5-35F1DFA3A5A7}"/>
                  </a:ext>
                </a:extLst>
              </p:cNvPr>
              <p:cNvSpPr/>
              <p:nvPr/>
            </p:nvSpPr>
            <p:spPr>
              <a:xfrm>
                <a:off x="6196488" y="1781457"/>
                <a:ext cx="997242" cy="98409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y-KG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FEE341-1D86-408C-BA08-DAC5F7A7D38A}"/>
                </a:ext>
              </a:extLst>
            </p:cNvPr>
            <p:cNvSpPr txBox="1"/>
            <p:nvPr/>
          </p:nvSpPr>
          <p:spPr>
            <a:xfrm>
              <a:off x="7242413" y="1914684"/>
              <a:ext cx="3306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ССУ общего типа для пожилых и лиц с инвалидностью</a:t>
              </a:r>
            </a:p>
          </p:txBody>
        </p:sp>
      </p:grpSp>
      <p:cxnSp>
        <p:nvCxnSpPr>
          <p:cNvPr id="36" name="Соединитель: уступ 35">
            <a:extLst>
              <a:ext uri="{FF2B5EF4-FFF2-40B4-BE49-F238E27FC236}">
                <a16:creationId xmlns:a16="http://schemas.microsoft.com/office/drawing/2014/main" id="{79A52D73-4D46-4565-89A9-4EEFCD94CE84}"/>
              </a:ext>
            </a:extLst>
          </p:cNvPr>
          <p:cNvCxnSpPr>
            <a:cxnSpLocks/>
            <a:endCxn id="29" idx="17"/>
          </p:cNvCxnSpPr>
          <p:nvPr/>
        </p:nvCxnSpPr>
        <p:spPr>
          <a:xfrm flipV="1">
            <a:off x="3174735" y="652149"/>
            <a:ext cx="1450487" cy="434332"/>
          </a:xfrm>
          <a:prstGeom prst="bentConnector5">
            <a:avLst>
              <a:gd name="adj1" fmla="val -895"/>
              <a:gd name="adj2" fmla="val 100783"/>
              <a:gd name="adj3" fmla="val 100927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>
            <a:extLst>
              <a:ext uri="{FF2B5EF4-FFF2-40B4-BE49-F238E27FC236}">
                <a16:creationId xmlns:a16="http://schemas.microsoft.com/office/drawing/2014/main" id="{AA736FB6-71C4-4A48-8C4D-23E917EB220E}"/>
              </a:ext>
            </a:extLst>
          </p:cNvPr>
          <p:cNvSpPr/>
          <p:nvPr/>
        </p:nvSpPr>
        <p:spPr>
          <a:xfrm>
            <a:off x="3085920" y="998131"/>
            <a:ext cx="170874" cy="1766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BA033E59-5ADE-4751-B1D9-CC5DD4D8FCA3}"/>
              </a:ext>
            </a:extLst>
          </p:cNvPr>
          <p:cNvSpPr/>
          <p:nvPr/>
        </p:nvSpPr>
        <p:spPr>
          <a:xfrm>
            <a:off x="4543163" y="566675"/>
            <a:ext cx="170874" cy="1766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id="{CE9468EE-7131-41AE-9207-4DEC5EBC6093}"/>
              </a:ext>
            </a:extLst>
          </p:cNvPr>
          <p:cNvCxnSpPr>
            <a:cxnSpLocks/>
            <a:endCxn id="33" idx="16"/>
          </p:cNvCxnSpPr>
          <p:nvPr/>
        </p:nvCxnSpPr>
        <p:spPr>
          <a:xfrm>
            <a:off x="4037626" y="2026073"/>
            <a:ext cx="1984287" cy="18835"/>
          </a:xfrm>
          <a:prstGeom prst="bentConnector5">
            <a:avLst>
              <a:gd name="adj1" fmla="val 17869"/>
              <a:gd name="adj2" fmla="val -1440807"/>
              <a:gd name="adj3" fmla="val 51066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id="{5ACF36CB-B58E-439A-B058-433B70AD49D1}"/>
              </a:ext>
            </a:extLst>
          </p:cNvPr>
          <p:cNvSpPr/>
          <p:nvPr/>
        </p:nvSpPr>
        <p:spPr>
          <a:xfrm>
            <a:off x="3948289" y="1928796"/>
            <a:ext cx="170874" cy="1766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3B7ED0FD-BF4B-402D-B38F-60B3051532A4}"/>
              </a:ext>
            </a:extLst>
          </p:cNvPr>
          <p:cNvSpPr/>
          <p:nvPr/>
        </p:nvSpPr>
        <p:spPr>
          <a:xfrm>
            <a:off x="5936476" y="1956558"/>
            <a:ext cx="170874" cy="1766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2" name="Соединитель: уступ 41">
            <a:extLst>
              <a:ext uri="{FF2B5EF4-FFF2-40B4-BE49-F238E27FC236}">
                <a16:creationId xmlns:a16="http://schemas.microsoft.com/office/drawing/2014/main" id="{A5BEE0F5-0E67-4A76-A6B9-914DA92ADACF}"/>
              </a:ext>
            </a:extLst>
          </p:cNvPr>
          <p:cNvCxnSpPr>
            <a:cxnSpLocks/>
            <a:endCxn id="23" idx="16"/>
          </p:cNvCxnSpPr>
          <p:nvPr/>
        </p:nvCxnSpPr>
        <p:spPr>
          <a:xfrm flipV="1">
            <a:off x="4059297" y="3504308"/>
            <a:ext cx="1211978" cy="212882"/>
          </a:xfrm>
          <a:prstGeom prst="bentConnector5">
            <a:avLst>
              <a:gd name="adj1" fmla="val 50000"/>
              <a:gd name="adj2" fmla="val 110223"/>
              <a:gd name="adj3" fmla="val 100173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>
            <a:extLst>
              <a:ext uri="{FF2B5EF4-FFF2-40B4-BE49-F238E27FC236}">
                <a16:creationId xmlns:a16="http://schemas.microsoft.com/office/drawing/2014/main" id="{1828A301-6EBB-4A66-B962-B0436BC64B13}"/>
              </a:ext>
            </a:extLst>
          </p:cNvPr>
          <p:cNvSpPr/>
          <p:nvPr/>
        </p:nvSpPr>
        <p:spPr>
          <a:xfrm>
            <a:off x="4033726" y="3611035"/>
            <a:ext cx="170874" cy="1766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B41969F-E804-4AAB-A5CC-C5665DAC98AD}"/>
              </a:ext>
            </a:extLst>
          </p:cNvPr>
          <p:cNvSpPr/>
          <p:nvPr/>
        </p:nvSpPr>
        <p:spPr>
          <a:xfrm>
            <a:off x="5196262" y="3385483"/>
            <a:ext cx="170874" cy="1766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id="{77A364E8-FF07-4A62-B736-91A59A087BBE}"/>
              </a:ext>
            </a:extLst>
          </p:cNvPr>
          <p:cNvCxnSpPr>
            <a:cxnSpLocks/>
            <a:endCxn id="53" idx="16"/>
          </p:cNvCxnSpPr>
          <p:nvPr/>
        </p:nvCxnSpPr>
        <p:spPr>
          <a:xfrm>
            <a:off x="3478687" y="4633137"/>
            <a:ext cx="1717575" cy="372631"/>
          </a:xfrm>
          <a:prstGeom prst="bentConnector5">
            <a:avLst>
              <a:gd name="adj1" fmla="val 1158"/>
              <a:gd name="adj2" fmla="val 96411"/>
              <a:gd name="adj3" fmla="val 10061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:a16="http://schemas.microsoft.com/office/drawing/2014/main" id="{0FF36112-5A9D-4F20-BCE5-DCDB118FED77}"/>
              </a:ext>
            </a:extLst>
          </p:cNvPr>
          <p:cNvSpPr/>
          <p:nvPr/>
        </p:nvSpPr>
        <p:spPr>
          <a:xfrm>
            <a:off x="3393331" y="4544787"/>
            <a:ext cx="170874" cy="1766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CB1E8F3C-8891-4908-8FC6-EB4148504AE7}"/>
              </a:ext>
            </a:extLst>
          </p:cNvPr>
          <p:cNvGrpSpPr/>
          <p:nvPr/>
        </p:nvGrpSpPr>
        <p:grpSpPr>
          <a:xfrm>
            <a:off x="5196262" y="4485960"/>
            <a:ext cx="5131973" cy="984093"/>
            <a:chOff x="4054084" y="5033454"/>
            <a:chExt cx="5131973" cy="984093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A4BCC8B8-897D-4AC5-9CCC-248DEEC8E26A}"/>
                </a:ext>
              </a:extLst>
            </p:cNvPr>
            <p:cNvGrpSpPr/>
            <p:nvPr/>
          </p:nvGrpSpPr>
          <p:grpSpPr>
            <a:xfrm>
              <a:off x="4054084" y="5033454"/>
              <a:ext cx="5031899" cy="984093"/>
              <a:chOff x="4054084" y="5033454"/>
              <a:chExt cx="5031899" cy="984093"/>
            </a:xfrm>
          </p:grpSpPr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589B06E3-DAD4-43C1-86D9-24C676EB243C}"/>
                  </a:ext>
                </a:extLst>
              </p:cNvPr>
              <p:cNvSpPr/>
              <p:nvPr/>
            </p:nvSpPr>
            <p:spPr>
              <a:xfrm>
                <a:off x="4054084" y="5118930"/>
                <a:ext cx="5031899" cy="813143"/>
              </a:xfrm>
              <a:custGeom>
                <a:avLst/>
                <a:gdLst>
                  <a:gd name="connsiteX0" fmla="*/ 1392887 w 5031899"/>
                  <a:gd name="connsiteY0" fmla="*/ 0 h 813143"/>
                  <a:gd name="connsiteX1" fmla="*/ 4653088 w 5031899"/>
                  <a:gd name="connsiteY1" fmla="*/ 0 h 813143"/>
                  <a:gd name="connsiteX2" fmla="*/ 5031899 w 5031899"/>
                  <a:gd name="connsiteY2" fmla="*/ 378811 h 813143"/>
                  <a:gd name="connsiteX3" fmla="*/ 5031899 w 5031899"/>
                  <a:gd name="connsiteY3" fmla="*/ 434332 h 813143"/>
                  <a:gd name="connsiteX4" fmla="*/ 4653088 w 5031899"/>
                  <a:gd name="connsiteY4" fmla="*/ 813143 h 813143"/>
                  <a:gd name="connsiteX5" fmla="*/ 1392886 w 5031899"/>
                  <a:gd name="connsiteY5" fmla="*/ 813143 h 813143"/>
                  <a:gd name="connsiteX6" fmla="*/ 1398005 w 5031899"/>
                  <a:gd name="connsiteY6" fmla="*/ 808981 h 813143"/>
                  <a:gd name="connsiteX7" fmla="*/ 1567155 w 5031899"/>
                  <a:gd name="connsiteY7" fmla="*/ 406571 h 813143"/>
                  <a:gd name="connsiteX8" fmla="*/ 1398005 w 5031899"/>
                  <a:gd name="connsiteY8" fmla="*/ 4161 h 813143"/>
                  <a:gd name="connsiteX9" fmla="*/ 378811 w 5031899"/>
                  <a:gd name="connsiteY9" fmla="*/ 0 h 813143"/>
                  <a:gd name="connsiteX10" fmla="*/ 586391 w 5031899"/>
                  <a:gd name="connsiteY10" fmla="*/ 0 h 813143"/>
                  <a:gd name="connsiteX11" fmla="*/ 581274 w 5031899"/>
                  <a:gd name="connsiteY11" fmla="*/ 4161 h 813143"/>
                  <a:gd name="connsiteX12" fmla="*/ 412123 w 5031899"/>
                  <a:gd name="connsiteY12" fmla="*/ 406571 h 813143"/>
                  <a:gd name="connsiteX13" fmla="*/ 581274 w 5031899"/>
                  <a:gd name="connsiteY13" fmla="*/ 808981 h 813143"/>
                  <a:gd name="connsiteX14" fmla="*/ 586393 w 5031899"/>
                  <a:gd name="connsiteY14" fmla="*/ 813143 h 813143"/>
                  <a:gd name="connsiteX15" fmla="*/ 378811 w 5031899"/>
                  <a:gd name="connsiteY15" fmla="*/ 813143 h 813143"/>
                  <a:gd name="connsiteX16" fmla="*/ 0 w 5031899"/>
                  <a:gd name="connsiteY16" fmla="*/ 434332 h 813143"/>
                  <a:gd name="connsiteX17" fmla="*/ 0 w 5031899"/>
                  <a:gd name="connsiteY17" fmla="*/ 378811 h 813143"/>
                  <a:gd name="connsiteX18" fmla="*/ 378811 w 5031899"/>
                  <a:gd name="connsiteY18" fmla="*/ 0 h 81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31899" h="813143">
                    <a:moveTo>
                      <a:pt x="1392887" y="0"/>
                    </a:moveTo>
                    <a:lnTo>
                      <a:pt x="4653088" y="0"/>
                    </a:lnTo>
                    <a:cubicBezTo>
                      <a:pt x="4862300" y="0"/>
                      <a:pt x="5031899" y="169599"/>
                      <a:pt x="5031899" y="378811"/>
                    </a:cubicBezTo>
                    <a:lnTo>
                      <a:pt x="5031899" y="434332"/>
                    </a:lnTo>
                    <a:cubicBezTo>
                      <a:pt x="5031899" y="643544"/>
                      <a:pt x="4862300" y="813143"/>
                      <a:pt x="4653088" y="813143"/>
                    </a:cubicBezTo>
                    <a:lnTo>
                      <a:pt x="1392886" y="813143"/>
                    </a:lnTo>
                    <a:lnTo>
                      <a:pt x="1398005" y="808981"/>
                    </a:lnTo>
                    <a:cubicBezTo>
                      <a:pt x="1502515" y="705996"/>
                      <a:pt x="1567155" y="563722"/>
                      <a:pt x="1567155" y="406571"/>
                    </a:cubicBezTo>
                    <a:cubicBezTo>
                      <a:pt x="1567155" y="249420"/>
                      <a:pt x="1502515" y="107147"/>
                      <a:pt x="1398005" y="4161"/>
                    </a:cubicBezTo>
                    <a:close/>
                    <a:moveTo>
                      <a:pt x="378811" y="0"/>
                    </a:moveTo>
                    <a:lnTo>
                      <a:pt x="586391" y="0"/>
                    </a:lnTo>
                    <a:lnTo>
                      <a:pt x="581274" y="4161"/>
                    </a:lnTo>
                    <a:cubicBezTo>
                      <a:pt x="476764" y="107147"/>
                      <a:pt x="412123" y="249420"/>
                      <a:pt x="412123" y="406571"/>
                    </a:cubicBezTo>
                    <a:cubicBezTo>
                      <a:pt x="412123" y="563722"/>
                      <a:pt x="476764" y="705996"/>
                      <a:pt x="581274" y="808981"/>
                    </a:cubicBezTo>
                    <a:lnTo>
                      <a:pt x="586393" y="813143"/>
                    </a:lnTo>
                    <a:lnTo>
                      <a:pt x="378811" y="813143"/>
                    </a:lnTo>
                    <a:cubicBezTo>
                      <a:pt x="169599" y="813143"/>
                      <a:pt x="0" y="643544"/>
                      <a:pt x="0" y="434332"/>
                    </a:cubicBezTo>
                    <a:lnTo>
                      <a:pt x="0" y="378811"/>
                    </a:lnTo>
                    <a:cubicBezTo>
                      <a:pt x="0" y="169599"/>
                      <a:pt x="169599" y="0"/>
                      <a:pt x="37881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645EC3CC-B7C4-4A95-9BDE-E55FB0729F82}"/>
                  </a:ext>
                </a:extLst>
              </p:cNvPr>
              <p:cNvSpPr/>
              <p:nvPr/>
            </p:nvSpPr>
            <p:spPr>
              <a:xfrm>
                <a:off x="4548587" y="5033454"/>
                <a:ext cx="997242" cy="98409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y-KG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F34ACDA-B518-4A7F-8BDE-AE06DD0F57A4}"/>
                </a:ext>
              </a:extLst>
            </p:cNvPr>
            <p:cNvSpPr txBox="1"/>
            <p:nvPr/>
          </p:nvSpPr>
          <p:spPr>
            <a:xfrm>
              <a:off x="5619741" y="5233434"/>
              <a:ext cx="3566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y-KG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Психоневрологический ССУ для детей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Овал 54">
            <a:extLst>
              <a:ext uri="{FF2B5EF4-FFF2-40B4-BE49-F238E27FC236}">
                <a16:creationId xmlns:a16="http://schemas.microsoft.com/office/drawing/2014/main" id="{E9C1365C-68FB-42B0-9776-4DFC15C66BFC}"/>
              </a:ext>
            </a:extLst>
          </p:cNvPr>
          <p:cNvSpPr/>
          <p:nvPr/>
        </p:nvSpPr>
        <p:spPr>
          <a:xfrm>
            <a:off x="5119026" y="4902757"/>
            <a:ext cx="170874" cy="1766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E4FC4646-1477-4216-B3BE-1819957A700B}"/>
              </a:ext>
            </a:extLst>
          </p:cNvPr>
          <p:cNvSpPr/>
          <p:nvPr/>
        </p:nvSpPr>
        <p:spPr>
          <a:xfrm>
            <a:off x="81683" y="5573895"/>
            <a:ext cx="4858617" cy="1148903"/>
          </a:xfrm>
          <a:prstGeom prst="roundRect">
            <a:avLst>
              <a:gd name="adj" fmla="val 5000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1 сентября 2025 года в данных ССУ проживают 2399 получателей услуг, из которых 504 пожилые граждане</a:t>
            </a:r>
            <a:endParaRPr lang="ky-K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8A3E38-3AE7-4965-A369-DFA5889E786A}"/>
              </a:ext>
            </a:extLst>
          </p:cNvPr>
          <p:cNvSpPr/>
          <p:nvPr/>
        </p:nvSpPr>
        <p:spPr>
          <a:xfrm>
            <a:off x="7227812" y="5573895"/>
            <a:ext cx="4858617" cy="1148903"/>
          </a:xfrm>
          <a:prstGeom prst="roundRect">
            <a:avLst>
              <a:gd name="adj" fmla="val 5000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пребывающих в ССУ для пожилых и лиц с инвалидностью, мужчины составляют 64,3 процента, женщины – 35,7 процентов.</a:t>
            </a:r>
            <a:endParaRPr lang="ky-K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6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6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1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6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1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6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1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6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1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6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1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6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1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6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8AB9128-FAD1-43E8-8131-591199E6A1E0}"/>
              </a:ext>
            </a:extLst>
          </p:cNvPr>
          <p:cNvSpPr/>
          <p:nvPr/>
        </p:nvSpPr>
        <p:spPr>
          <a:xfrm rot="2687790">
            <a:off x="10490411" y="-32450"/>
            <a:ext cx="4813300" cy="7874269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BD708F1-C30B-45E0-8FAA-3B35BC6FCA64}"/>
              </a:ext>
            </a:extLst>
          </p:cNvPr>
          <p:cNvSpPr/>
          <p:nvPr/>
        </p:nvSpPr>
        <p:spPr>
          <a:xfrm rot="2687790">
            <a:off x="9577048" y="2313367"/>
            <a:ext cx="4813300" cy="7874269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D49E961-B7C3-417C-B2BD-8623A318F2D0}"/>
              </a:ext>
            </a:extLst>
          </p:cNvPr>
          <p:cNvSpPr/>
          <p:nvPr/>
        </p:nvSpPr>
        <p:spPr>
          <a:xfrm rot="2687790">
            <a:off x="-2593683" y="-1591317"/>
            <a:ext cx="4813300" cy="7874269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9D895B-3064-4592-A9D5-97CD35F7E6E8}"/>
              </a:ext>
            </a:extLst>
          </p:cNvPr>
          <p:cNvSpPr/>
          <p:nvPr/>
        </p:nvSpPr>
        <p:spPr>
          <a:xfrm rot="2687790">
            <a:off x="-1680320" y="-3937134"/>
            <a:ext cx="4813300" cy="7874269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3EC4AE0-C55F-458B-BCA2-8DAD3BB823AB}"/>
              </a:ext>
            </a:extLst>
          </p:cNvPr>
          <p:cNvSpPr/>
          <p:nvPr/>
        </p:nvSpPr>
        <p:spPr>
          <a:xfrm>
            <a:off x="5162735" y="3802462"/>
            <a:ext cx="1457609" cy="1493811"/>
          </a:xfrm>
          <a:prstGeom prst="ellipse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A5A83E2-19F8-4D3F-8883-08DB543D9F2B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4973052" y="4616870"/>
            <a:ext cx="1970953" cy="192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240C63F-6559-45B2-B5C5-767F7DDD3636}"/>
              </a:ext>
            </a:extLst>
          </p:cNvPr>
          <p:cNvSpPr/>
          <p:nvPr/>
        </p:nvSpPr>
        <p:spPr>
          <a:xfrm>
            <a:off x="160421" y="2550695"/>
            <a:ext cx="4812631" cy="417094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активного долголетия до 2030 года, определяет приоритетные направления государственной политики в области старения и долголетия граждан разработана в целях реализации Указа Президента Кыргызской Республики от 5 июня 2025 года № 178 «О Национальной программе развития Кыргызской Республики до 2030 года»</a:t>
            </a:r>
            <a:endParaRPr lang="ru-K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1A7F795-46BC-4FFF-B3EA-365CE0335356}"/>
              </a:ext>
            </a:extLst>
          </p:cNvPr>
          <p:cNvSpPr/>
          <p:nvPr/>
        </p:nvSpPr>
        <p:spPr>
          <a:xfrm>
            <a:off x="6944005" y="2679032"/>
            <a:ext cx="4949231" cy="387567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Национальной программой развития КР  до 2030 года, одним из ключевых задач в сфере социальной защиты является разработка программ и услуг по улучшению качества жизни пожилых людей (активное долголетие), развитие геронтологии</a:t>
            </a:r>
            <a:endParaRPr lang="ru-K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31A3170-24DF-4E7E-B621-63D5DC9CAAFE}"/>
              </a:ext>
            </a:extLst>
          </p:cNvPr>
          <p:cNvSpPr/>
          <p:nvPr/>
        </p:nvSpPr>
        <p:spPr>
          <a:xfrm>
            <a:off x="1523897" y="52557"/>
            <a:ext cx="9662234" cy="2218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2002 году Кыргызская Республика стала участником Мадридского международного плана действий по проблемам старения, в соответствие с которым Кыргызская Республика взяла обязательства по обеспечению пожилого населения страны возможностью жить в безопасных и достойных условиях и продолжать участвовать в жизни общества в качестве полноправных граждан</a:t>
            </a:r>
            <a:endParaRPr lang="ru-K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E35341-E4D3-4146-A15F-A7F6FE0CD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49" y="3904686"/>
            <a:ext cx="1289364" cy="12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5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69201B3-8750-4FAF-846A-211BE801AFD4}"/>
              </a:ext>
            </a:extLst>
          </p:cNvPr>
          <p:cNvSpPr/>
          <p:nvPr/>
        </p:nvSpPr>
        <p:spPr>
          <a:xfrm rot="2671005">
            <a:off x="8995329" y="-2532956"/>
            <a:ext cx="4294051" cy="8045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664E85C-1916-41D8-AA7C-B15137CB723A}"/>
              </a:ext>
            </a:extLst>
          </p:cNvPr>
          <p:cNvSpPr/>
          <p:nvPr/>
        </p:nvSpPr>
        <p:spPr>
          <a:xfrm rot="2671005">
            <a:off x="9707535" y="401477"/>
            <a:ext cx="4294051" cy="80456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87A713C-987A-4578-B6C6-E77A9099F9BB}"/>
              </a:ext>
            </a:extLst>
          </p:cNvPr>
          <p:cNvSpPr/>
          <p:nvPr/>
        </p:nvSpPr>
        <p:spPr>
          <a:xfrm rot="2671005">
            <a:off x="9443437" y="-5408967"/>
            <a:ext cx="4294051" cy="80456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CE54BED-16AD-44C6-BB5E-CA6279EC2EE9}"/>
              </a:ext>
            </a:extLst>
          </p:cNvPr>
          <p:cNvSpPr/>
          <p:nvPr/>
        </p:nvSpPr>
        <p:spPr>
          <a:xfrm rot="2671005">
            <a:off x="-4075970" y="-324038"/>
            <a:ext cx="4294051" cy="8045639"/>
          </a:xfrm>
          <a:prstGeom prst="rect">
            <a:avLst/>
          </a:prstGeom>
          <a:solidFill>
            <a:schemeClr val="accent1">
              <a:lumMod val="60000"/>
              <a:lumOff val="4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538A565-35C7-4BF8-949F-FF1CDC5657DC}"/>
              </a:ext>
            </a:extLst>
          </p:cNvPr>
          <p:cNvSpPr/>
          <p:nvPr/>
        </p:nvSpPr>
        <p:spPr>
          <a:xfrm rot="2671005">
            <a:off x="-3908598" y="2754773"/>
            <a:ext cx="4294051" cy="8045639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87E9392-6A14-4083-8B77-4D854EC0139D}"/>
              </a:ext>
            </a:extLst>
          </p:cNvPr>
          <p:cNvSpPr/>
          <p:nvPr/>
        </p:nvSpPr>
        <p:spPr>
          <a:xfrm rot="2671005">
            <a:off x="-2783638" y="-4597551"/>
            <a:ext cx="4294051" cy="8045639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F3FFC07-D132-4B07-A63C-0A7796E9C3E4}"/>
              </a:ext>
            </a:extLst>
          </p:cNvPr>
          <p:cNvSpPr/>
          <p:nvPr/>
        </p:nvSpPr>
        <p:spPr>
          <a:xfrm>
            <a:off x="205212" y="168907"/>
            <a:ext cx="11781576" cy="3260093"/>
          </a:xfrm>
          <a:prstGeom prst="roundRect">
            <a:avLst>
              <a:gd name="adj" fmla="val 6794"/>
            </a:avLst>
          </a:prstGeom>
          <a:solidFill>
            <a:schemeClr val="lt1">
              <a:alpha val="3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DA6056B-C2BC-49E0-A05E-C28D6C35FFDD}"/>
              </a:ext>
            </a:extLst>
          </p:cNvPr>
          <p:cNvSpPr/>
          <p:nvPr/>
        </p:nvSpPr>
        <p:spPr>
          <a:xfrm>
            <a:off x="2069470" y="371531"/>
            <a:ext cx="1981200" cy="1118332"/>
          </a:xfrm>
          <a:prstGeom prst="roundRect">
            <a:avLst>
              <a:gd name="adj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F69309-33E5-44C7-898E-3C4D3FB8C412}"/>
              </a:ext>
            </a:extLst>
          </p:cNvPr>
          <p:cNvSpPr/>
          <p:nvPr/>
        </p:nvSpPr>
        <p:spPr>
          <a:xfrm>
            <a:off x="205212" y="3576684"/>
            <a:ext cx="11781576" cy="3026121"/>
          </a:xfrm>
          <a:prstGeom prst="roundRect">
            <a:avLst>
              <a:gd name="adj" fmla="val 6794"/>
            </a:avLst>
          </a:prstGeom>
          <a:solidFill>
            <a:schemeClr val="lt1">
              <a:alpha val="37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599741B-C48D-4D5D-9990-97D7D772A0EA}"/>
              </a:ext>
            </a:extLst>
          </p:cNvPr>
          <p:cNvSpPr/>
          <p:nvPr/>
        </p:nvSpPr>
        <p:spPr>
          <a:xfrm>
            <a:off x="624688" y="1592405"/>
            <a:ext cx="5069942" cy="134173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Государственной программы активного долголетия до 2030 года </a:t>
            </a:r>
            <a:endParaRPr lang="ru-K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54D285E-2981-4318-B494-FA80FFF30437}"/>
              </a:ext>
            </a:extLst>
          </p:cNvPr>
          <p:cNvSpPr/>
          <p:nvPr/>
        </p:nvSpPr>
        <p:spPr>
          <a:xfrm>
            <a:off x="6406836" y="255196"/>
            <a:ext cx="5160476" cy="3113258"/>
          </a:xfrm>
          <a:prstGeom prst="roundRect">
            <a:avLst>
              <a:gd name="adj" fmla="val 679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наиболее полной и эффективной реализации потенциала пожилых граждан, устойчивое повышение качества их жизни  </a:t>
            </a:r>
            <a:endParaRPr lang="ru-K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6D0D13B-442E-4CB4-9C82-AE8C723E6FD5}"/>
              </a:ext>
            </a:extLst>
          </p:cNvPr>
          <p:cNvSpPr/>
          <p:nvPr/>
        </p:nvSpPr>
        <p:spPr>
          <a:xfrm>
            <a:off x="624688" y="5089744"/>
            <a:ext cx="4870765" cy="111833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приоритетные направления Программы</a:t>
            </a:r>
            <a:endParaRPr lang="ru-K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9A80E29-7CAF-46F6-A409-2E289305A220}"/>
              </a:ext>
            </a:extLst>
          </p:cNvPr>
          <p:cNvSpPr/>
          <p:nvPr/>
        </p:nvSpPr>
        <p:spPr>
          <a:xfrm>
            <a:off x="6355659" y="3814858"/>
            <a:ext cx="5160476" cy="8408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и участие в жизни общества</a:t>
            </a:r>
            <a:endParaRPr lang="ru-K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109C92A-B22B-42BA-97CE-1AD8E49CAD11}"/>
              </a:ext>
            </a:extLst>
          </p:cNvPr>
          <p:cNvSpPr/>
          <p:nvPr/>
        </p:nvSpPr>
        <p:spPr>
          <a:xfrm>
            <a:off x="6406836" y="4814179"/>
            <a:ext cx="5160476" cy="6812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граждан старшего поколения и социальное обеспечение</a:t>
            </a:r>
            <a:endParaRPr lang="ru-K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E204298-1CAC-440E-A6FE-CC718B3B6755}"/>
              </a:ext>
            </a:extLst>
          </p:cNvPr>
          <p:cNvSpPr/>
          <p:nvPr/>
        </p:nvSpPr>
        <p:spPr>
          <a:xfrm>
            <a:off x="6406836" y="5703684"/>
            <a:ext cx="5160476" cy="6812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Обеспеченная и достойная жизнь в старшем возрасте</a:t>
            </a:r>
            <a:endParaRPr lang="ru-K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5A2952-5301-4910-B6A6-B12E31727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85" y="440312"/>
            <a:ext cx="980770" cy="98077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4E5A8E6-74AC-4862-9D9B-7E7AEFEB8F5F}"/>
              </a:ext>
            </a:extLst>
          </p:cNvPr>
          <p:cNvSpPr/>
          <p:nvPr/>
        </p:nvSpPr>
        <p:spPr>
          <a:xfrm>
            <a:off x="1933418" y="3799041"/>
            <a:ext cx="1981200" cy="1118332"/>
          </a:xfrm>
          <a:prstGeom prst="roundRect">
            <a:avLst>
              <a:gd name="adj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D7D91F-BAC8-4E6E-ADAD-F54C1BEC4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57" y="3902236"/>
            <a:ext cx="911943" cy="9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8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A948E6AE-62F8-4081-BE84-39FCB3991A8B}"/>
              </a:ext>
            </a:extLst>
          </p:cNvPr>
          <p:cNvSpPr/>
          <p:nvPr/>
        </p:nvSpPr>
        <p:spPr>
          <a:xfrm>
            <a:off x="1766658" y="-15830"/>
            <a:ext cx="10513791" cy="6901837"/>
          </a:xfrm>
          <a:custGeom>
            <a:avLst/>
            <a:gdLst>
              <a:gd name="connsiteX0" fmla="*/ 5415212 w 10513791"/>
              <a:gd name="connsiteY0" fmla="*/ 0 h 6901837"/>
              <a:gd name="connsiteX1" fmla="*/ 10442458 w 10513791"/>
              <a:gd name="connsiteY1" fmla="*/ 0 h 6901837"/>
              <a:gd name="connsiteX2" fmla="*/ 10513791 w 10513791"/>
              <a:gd name="connsiteY2" fmla="*/ 56014 h 6901837"/>
              <a:gd name="connsiteX3" fmla="*/ 10382461 w 10513791"/>
              <a:gd name="connsiteY3" fmla="*/ 6901837 h 6901837"/>
              <a:gd name="connsiteX4" fmla="*/ 7213 w 10513791"/>
              <a:gd name="connsiteY4" fmla="*/ 6901837 h 6901837"/>
              <a:gd name="connsiteX5" fmla="*/ 0 w 10513791"/>
              <a:gd name="connsiteY5" fmla="*/ 6896173 h 6901837"/>
              <a:gd name="connsiteX6" fmla="*/ 5415212 w 10513791"/>
              <a:gd name="connsiteY6" fmla="*/ 0 h 69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3791" h="6901837">
                <a:moveTo>
                  <a:pt x="5415212" y="0"/>
                </a:moveTo>
                <a:lnTo>
                  <a:pt x="10442458" y="0"/>
                </a:lnTo>
                <a:lnTo>
                  <a:pt x="10513791" y="56014"/>
                </a:lnTo>
                <a:lnTo>
                  <a:pt x="10382461" y="6901837"/>
                </a:lnTo>
                <a:lnTo>
                  <a:pt x="7213" y="6901837"/>
                </a:lnTo>
                <a:lnTo>
                  <a:pt x="0" y="6896173"/>
                </a:lnTo>
                <a:lnTo>
                  <a:pt x="5415212" y="0"/>
                </a:lnTo>
                <a:close/>
              </a:path>
            </a:pathLst>
          </a:cu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551C7F-9BEF-4268-99AA-CE97D27A7949}"/>
              </a:ext>
            </a:extLst>
          </p:cNvPr>
          <p:cNvSpPr/>
          <p:nvPr/>
        </p:nvSpPr>
        <p:spPr>
          <a:xfrm>
            <a:off x="314324" y="176212"/>
            <a:ext cx="5207245" cy="6477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  </a:t>
            </a:r>
            <a:endParaRPr lang="ru-KG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185B575-9606-49FF-8C79-998127A9ECE2}"/>
              </a:ext>
            </a:extLst>
          </p:cNvPr>
          <p:cNvSpPr/>
          <p:nvPr/>
        </p:nvSpPr>
        <p:spPr>
          <a:xfrm>
            <a:off x="314324" y="1273130"/>
            <a:ext cx="5207245" cy="5432470"/>
          </a:xfrm>
          <a:prstGeom prst="roundRect">
            <a:avLst>
              <a:gd name="adj" fmla="val 5199"/>
            </a:avLst>
          </a:prstGeom>
          <a:solidFill>
            <a:schemeClr val="l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защита прав и достоинства пожилых граждан, создание условий для их социальной включенности и участия в жизни общества;</a:t>
            </a:r>
          </a:p>
          <a:p>
            <a:pPr algn="just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условий для здоровой и безопасной жизни;</a:t>
            </a:r>
          </a:p>
          <a:p>
            <a:pPr algn="just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развитие социального обслуживания для обеспечения достойного качества жизни пожилых граждан;</a:t>
            </a:r>
          </a:p>
          <a:p>
            <a:pPr algn="just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стимулирование более продолжительной трудовой жизни пожилых граждан;  </a:t>
            </a:r>
          </a:p>
          <a:p>
            <a:pPr algn="just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расширение доступа к получению образования и повышению квалификации.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41E7735-DE20-4E87-B4ED-8AC7554D9135}"/>
              </a:ext>
            </a:extLst>
          </p:cNvPr>
          <p:cNvSpPr/>
          <p:nvPr/>
        </p:nvSpPr>
        <p:spPr>
          <a:xfrm>
            <a:off x="7023553" y="176213"/>
            <a:ext cx="4448175" cy="647700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KG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E6298FB-F11C-450E-9585-2FE5198D875A}"/>
              </a:ext>
            </a:extLst>
          </p:cNvPr>
          <p:cNvSpPr/>
          <p:nvPr/>
        </p:nvSpPr>
        <p:spPr>
          <a:xfrm>
            <a:off x="5967663" y="1273130"/>
            <a:ext cx="6040641" cy="5640884"/>
          </a:xfrm>
          <a:prstGeom prst="roundRect">
            <a:avLst>
              <a:gd name="adj" fmla="val 5199"/>
            </a:avLst>
          </a:prstGeom>
          <a:solidFill>
            <a:schemeClr val="lt1">
              <a:alpha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государственной политики в отношении пожилых граждан;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социальной сплоченности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переосмысление роли пожилых граждан в обществе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возможностей для обучения и занятости граждан предпенсионного и пенсионного возраста, а также неформального образования пожилых граждан;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здоровья, снижение уровня заболеваемости и инвалидности 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доступности социальных услуг для пожилых граждан;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адаптированной к потребностям пожилых граждан инфраструктуры и среды жизнедеятельности</a:t>
            </a:r>
            <a:r>
              <a:rPr lang="ky-KG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35B025C6-3A36-49AB-BE04-82FF0CCAE6A3}"/>
              </a:ext>
            </a:extLst>
          </p:cNvPr>
          <p:cNvSpPr/>
          <p:nvPr/>
        </p:nvSpPr>
        <p:spPr>
          <a:xfrm>
            <a:off x="12173475" y="-43837"/>
            <a:ext cx="72408" cy="56014"/>
          </a:xfrm>
          <a:custGeom>
            <a:avLst/>
            <a:gdLst>
              <a:gd name="connsiteX0" fmla="*/ 0 w 72408"/>
              <a:gd name="connsiteY0" fmla="*/ 0 h 56014"/>
              <a:gd name="connsiteX1" fmla="*/ 72408 w 72408"/>
              <a:gd name="connsiteY1" fmla="*/ 0 h 56014"/>
              <a:gd name="connsiteX2" fmla="*/ 71333 w 72408"/>
              <a:gd name="connsiteY2" fmla="*/ 56014 h 56014"/>
              <a:gd name="connsiteX3" fmla="*/ 0 w 72408"/>
              <a:gd name="connsiteY3" fmla="*/ 0 h 5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08" h="56014">
                <a:moveTo>
                  <a:pt x="0" y="0"/>
                </a:moveTo>
                <a:lnTo>
                  <a:pt x="72408" y="0"/>
                </a:lnTo>
                <a:lnTo>
                  <a:pt x="71333" y="560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15713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4DB5096-DF6C-47D4-A348-B151642EC4E9}"/>
              </a:ext>
            </a:extLst>
          </p:cNvPr>
          <p:cNvSpPr/>
          <p:nvPr/>
        </p:nvSpPr>
        <p:spPr>
          <a:xfrm>
            <a:off x="8625643" y="2639175"/>
            <a:ext cx="765112" cy="592952"/>
          </a:xfrm>
          <a:prstGeom prst="roundRect">
            <a:avLst>
              <a:gd name="adj" fmla="val 948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67D5521E-E32D-457E-AA75-4317DDD67EBE}"/>
              </a:ext>
            </a:extLst>
          </p:cNvPr>
          <p:cNvSpPr/>
          <p:nvPr/>
        </p:nvSpPr>
        <p:spPr>
          <a:xfrm>
            <a:off x="2941574" y="3464394"/>
            <a:ext cx="765112" cy="592952"/>
          </a:xfrm>
          <a:prstGeom prst="roundRect">
            <a:avLst>
              <a:gd name="adj" fmla="val 948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ED6D12A-C38A-4AE9-AAF2-61DC78CE0127}"/>
              </a:ext>
            </a:extLst>
          </p:cNvPr>
          <p:cNvSpPr/>
          <p:nvPr/>
        </p:nvSpPr>
        <p:spPr>
          <a:xfrm>
            <a:off x="2263366" y="1542998"/>
            <a:ext cx="7912729" cy="910492"/>
          </a:xfrm>
          <a:prstGeom prst="roundRect">
            <a:avLst>
              <a:gd name="adj" fmla="val 35185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C65485C-ABF0-4F84-A471-4F870690EE34}"/>
              </a:ext>
            </a:extLst>
          </p:cNvPr>
          <p:cNvSpPr/>
          <p:nvPr/>
        </p:nvSpPr>
        <p:spPr>
          <a:xfrm>
            <a:off x="5659086" y="1620572"/>
            <a:ext cx="873829" cy="769543"/>
          </a:xfrm>
          <a:prstGeom prst="roundRect">
            <a:avLst>
              <a:gd name="adj" fmla="val 1871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430F4AD-D817-401A-98EF-557C5CD63A84}"/>
              </a:ext>
            </a:extLst>
          </p:cNvPr>
          <p:cNvSpPr/>
          <p:nvPr/>
        </p:nvSpPr>
        <p:spPr>
          <a:xfrm>
            <a:off x="1303699" y="126749"/>
            <a:ext cx="9288855" cy="760491"/>
          </a:xfrm>
          <a:prstGeom prst="roundRect">
            <a:avLst>
              <a:gd name="adj" fmla="val 351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реализации Государственной программы Активного долголетия до 2030 года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78808E4-155E-481E-9C8F-F92565F0E4FC}"/>
              </a:ext>
            </a:extLst>
          </p:cNvPr>
          <p:cNvSpPr/>
          <p:nvPr/>
        </p:nvSpPr>
        <p:spPr>
          <a:xfrm>
            <a:off x="8021372" y="1799377"/>
            <a:ext cx="1973654" cy="400616"/>
          </a:xfrm>
          <a:prstGeom prst="roundRect">
            <a:avLst>
              <a:gd name="adj" fmla="val 35185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Мер/Действий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549BB20-4A9C-48F6-AE11-02D01784E2F7}"/>
              </a:ext>
            </a:extLst>
          </p:cNvPr>
          <p:cNvSpPr/>
          <p:nvPr/>
        </p:nvSpPr>
        <p:spPr>
          <a:xfrm>
            <a:off x="7215614" y="1799377"/>
            <a:ext cx="543207" cy="400616"/>
          </a:xfrm>
          <a:prstGeom prst="roundRect">
            <a:avLst>
              <a:gd name="adj" fmla="val 3518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077D584-1B02-4D27-BEB7-676DC8239256}"/>
              </a:ext>
            </a:extLst>
          </p:cNvPr>
          <p:cNvSpPr/>
          <p:nvPr/>
        </p:nvSpPr>
        <p:spPr>
          <a:xfrm>
            <a:off x="4093677" y="1053598"/>
            <a:ext cx="3509725" cy="400616"/>
          </a:xfrm>
          <a:prstGeom prst="roundRect">
            <a:avLst>
              <a:gd name="adj" fmla="val 35185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состоит из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F739DC0-5D6D-4BDF-AB34-665F35C0E998}"/>
              </a:ext>
            </a:extLst>
          </p:cNvPr>
          <p:cNvSpPr/>
          <p:nvPr/>
        </p:nvSpPr>
        <p:spPr>
          <a:xfrm>
            <a:off x="3545941" y="1695264"/>
            <a:ext cx="1430446" cy="633739"/>
          </a:xfrm>
          <a:prstGeom prst="roundRect">
            <a:avLst>
              <a:gd name="adj" fmla="val 35185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задач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0EA8D4E-DFB4-43D3-906A-436DC72F0655}"/>
              </a:ext>
            </a:extLst>
          </p:cNvPr>
          <p:cNvSpPr/>
          <p:nvPr/>
        </p:nvSpPr>
        <p:spPr>
          <a:xfrm>
            <a:off x="2559113" y="1799377"/>
            <a:ext cx="543207" cy="400616"/>
          </a:xfrm>
          <a:prstGeom prst="roundRect">
            <a:avLst>
              <a:gd name="adj" fmla="val 3518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0CC45C-5FC7-494B-847A-EF9BA5265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07" y="1667759"/>
            <a:ext cx="661244" cy="661244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56A6E59-F032-491A-86D1-8839909289D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102320" y="2000817"/>
            <a:ext cx="443621" cy="1131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E0AD5C2-5464-4CA6-BBA3-DA71E5070D21}"/>
              </a:ext>
            </a:extLst>
          </p:cNvPr>
          <p:cNvCxnSpPr>
            <a:endCxn id="11" idx="1"/>
          </p:cNvCxnSpPr>
          <p:nvPr/>
        </p:nvCxnSpPr>
        <p:spPr>
          <a:xfrm>
            <a:off x="4976387" y="1999685"/>
            <a:ext cx="682699" cy="5659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AFF0EBD-894E-41B4-A72F-16C5EDB70BDB}"/>
              </a:ext>
            </a:extLst>
          </p:cNvPr>
          <p:cNvCxnSpPr>
            <a:endCxn id="4" idx="1"/>
          </p:cNvCxnSpPr>
          <p:nvPr/>
        </p:nvCxnSpPr>
        <p:spPr>
          <a:xfrm>
            <a:off x="6532915" y="1999685"/>
            <a:ext cx="682699" cy="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41D974A-D145-4D87-A3A2-7D1A1C456A43}"/>
              </a:ext>
            </a:extLst>
          </p:cNvPr>
          <p:cNvCxnSpPr>
            <a:endCxn id="3" idx="1"/>
          </p:cNvCxnSpPr>
          <p:nvPr/>
        </p:nvCxnSpPr>
        <p:spPr>
          <a:xfrm>
            <a:off x="7758821" y="1999685"/>
            <a:ext cx="262551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27F6421-F9D1-418D-8D23-F6A79272BBA3}"/>
              </a:ext>
            </a:extLst>
          </p:cNvPr>
          <p:cNvSpPr/>
          <p:nvPr/>
        </p:nvSpPr>
        <p:spPr>
          <a:xfrm>
            <a:off x="137312" y="2579106"/>
            <a:ext cx="7912729" cy="644238"/>
          </a:xfrm>
          <a:prstGeom prst="roundRect">
            <a:avLst>
              <a:gd name="adj" fmla="val 18321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научного центра геронтологии и гериатрии.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здоровья 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6E7B862-AACF-453F-B957-661BEDE3099A}"/>
              </a:ext>
            </a:extLst>
          </p:cNvPr>
          <p:cNvSpPr/>
          <p:nvPr/>
        </p:nvSpPr>
        <p:spPr>
          <a:xfrm>
            <a:off x="4065006" y="3464394"/>
            <a:ext cx="7912729" cy="644238"/>
          </a:xfrm>
          <a:prstGeom prst="roundRect">
            <a:avLst>
              <a:gd name="adj" fmla="val 18321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поддержка геронтологических центров, гериатрических отделений, организация центров активного долголетия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29E13080-DFA6-4F1F-8A12-D569E2C30649}"/>
              </a:ext>
            </a:extLst>
          </p:cNvPr>
          <p:cNvSpPr/>
          <p:nvPr/>
        </p:nvSpPr>
        <p:spPr>
          <a:xfrm>
            <a:off x="108643" y="4336610"/>
            <a:ext cx="7912729" cy="642940"/>
          </a:xfrm>
          <a:prstGeom prst="roundRect">
            <a:avLst>
              <a:gd name="adj" fmla="val 18321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комплексных мер по повышению цифровой и правовой грамотности пожилых граждан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E1808543-C3C3-4A20-8C8D-78F81C62ABD8}"/>
              </a:ext>
            </a:extLst>
          </p:cNvPr>
          <p:cNvSpPr/>
          <p:nvPr/>
        </p:nvSpPr>
        <p:spPr>
          <a:xfrm>
            <a:off x="4065007" y="5158837"/>
            <a:ext cx="7912729" cy="644238"/>
          </a:xfrm>
          <a:prstGeom prst="roundRect">
            <a:avLst>
              <a:gd name="adj" fmla="val 18321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физкультурно-оздоровительных занятий пожилых граждан 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33453F5D-BC57-489D-84F0-3C127EE47911}"/>
              </a:ext>
            </a:extLst>
          </p:cNvPr>
          <p:cNvSpPr/>
          <p:nvPr/>
        </p:nvSpPr>
        <p:spPr>
          <a:xfrm>
            <a:off x="108642" y="5981064"/>
            <a:ext cx="7912729" cy="644238"/>
          </a:xfrm>
          <a:prstGeom prst="roundRect">
            <a:avLst>
              <a:gd name="adj" fmla="val 18321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неформального образования пожилых граждан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D0AD92D-1DEB-46AC-B8B3-F72867A7E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01" y="2693453"/>
            <a:ext cx="484396" cy="4843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B4C3C9A-934E-4E7B-AC8C-5AE41F2F8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20" y="3531223"/>
            <a:ext cx="496583" cy="496583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169FBCF1-C964-4501-AA00-7FDA53AC8485}"/>
              </a:ext>
            </a:extLst>
          </p:cNvPr>
          <p:cNvSpPr/>
          <p:nvPr/>
        </p:nvSpPr>
        <p:spPr>
          <a:xfrm>
            <a:off x="8625643" y="4337951"/>
            <a:ext cx="765112" cy="592952"/>
          </a:xfrm>
          <a:prstGeom prst="roundRect">
            <a:avLst>
              <a:gd name="adj" fmla="val 948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00AE351-09D4-4D4B-AE26-B51128A3B138}"/>
              </a:ext>
            </a:extLst>
          </p:cNvPr>
          <p:cNvSpPr/>
          <p:nvPr/>
        </p:nvSpPr>
        <p:spPr>
          <a:xfrm>
            <a:off x="2968055" y="5157539"/>
            <a:ext cx="765112" cy="592952"/>
          </a:xfrm>
          <a:prstGeom prst="roundRect">
            <a:avLst>
              <a:gd name="adj" fmla="val 948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EE5114E-7E2A-46DD-8ACD-A22E5D2ED9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62" y="5203840"/>
            <a:ext cx="500350" cy="500350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CA1DC681-8D10-445B-B243-34478AF467BE}"/>
              </a:ext>
            </a:extLst>
          </p:cNvPr>
          <p:cNvSpPr/>
          <p:nvPr/>
        </p:nvSpPr>
        <p:spPr>
          <a:xfrm>
            <a:off x="8643798" y="6032350"/>
            <a:ext cx="765112" cy="592952"/>
          </a:xfrm>
          <a:prstGeom prst="roundRect">
            <a:avLst>
              <a:gd name="adj" fmla="val 948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D0F0804-1A8B-44CA-8BC1-3D56619BA9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79" y="6073470"/>
            <a:ext cx="510711" cy="51071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9D5D43-5B32-47D8-9FAB-991AC9CF24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38" y="4357171"/>
            <a:ext cx="572391" cy="57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46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/>
          <a:stretch>
            <a:fillRect/>
          </a:stretch>
        </p:blipFill>
        <p:spPr bwMode="auto">
          <a:xfrm>
            <a:off x="404445" y="867834"/>
            <a:ext cx="2822331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7"/>
          <a:stretch>
            <a:fillRect/>
          </a:stretch>
        </p:blipFill>
        <p:spPr bwMode="auto">
          <a:xfrm>
            <a:off x="8519745" y="902758"/>
            <a:ext cx="2936631" cy="297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4446" y="4239124"/>
            <a:ext cx="11113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ряд обсуждений, консультативных встреч по предварительным результатам исследования и проекта;</a:t>
            </a:r>
          </a:p>
          <a:p>
            <a:pPr marL="457189" indent="-457189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Государственной программы размещен на сайте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талкуу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проведения общественного обсуждения;</a:t>
            </a:r>
          </a:p>
          <a:p>
            <a:pPr marL="457189" indent="-457189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Доработанный проект повторно направлен на согласование с государственными органами и ведомствами.</a:t>
            </a:r>
          </a:p>
          <a:p>
            <a:pPr marL="457189" indent="-457189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B7B36D9-360F-421D-AB8B-EEB8BA7B7D1D}"/>
              </a:ext>
            </a:extLst>
          </p:cNvPr>
          <p:cNvSpPr/>
          <p:nvPr/>
        </p:nvSpPr>
        <p:spPr>
          <a:xfrm>
            <a:off x="3986212" y="133350"/>
            <a:ext cx="4219575" cy="619125"/>
          </a:xfrm>
          <a:prstGeom prst="roundRect">
            <a:avLst/>
          </a:prstGeom>
          <a:ln w="19050"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711" y="206904"/>
            <a:ext cx="3584575" cy="472016"/>
          </a:xfrm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сделано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4ECD4BE-1B84-4517-B3D4-D1CB48835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17654" r="38896" b="56479"/>
          <a:stretch>
            <a:fillRect/>
          </a:stretch>
        </p:blipFill>
        <p:spPr bwMode="auto">
          <a:xfrm>
            <a:off x="3385037" y="888023"/>
            <a:ext cx="4923693" cy="298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958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664</Words>
  <Application>Microsoft Office PowerPoint</Application>
  <PresentationFormat>Широкоэкранный</PresentationFormat>
  <Paragraphs>78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сделано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Urmat Syrtbaev</dc:creator>
  <cp:lastModifiedBy>Forum</cp:lastModifiedBy>
  <cp:revision>92</cp:revision>
  <dcterms:created xsi:type="dcterms:W3CDTF">2024-11-12T15:06:20Z</dcterms:created>
  <dcterms:modified xsi:type="dcterms:W3CDTF">2025-10-30T03:55:36Z</dcterms:modified>
</cp:coreProperties>
</file>