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3"/>
  </p:notesMasterIdLst>
  <p:sldIdLst>
    <p:sldId id="292" r:id="rId5"/>
    <p:sldId id="309" r:id="rId6"/>
    <p:sldId id="310" r:id="rId7"/>
    <p:sldId id="312" r:id="rId8"/>
    <p:sldId id="313" r:id="rId9"/>
    <p:sldId id="314" r:id="rId10"/>
    <p:sldId id="315" r:id="rId11"/>
    <p:sldId id="31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6" autoAdjust="0"/>
    <p:restoredTop sz="73325" autoAdjust="0"/>
  </p:normalViewPr>
  <p:slideViewPr>
    <p:cSldViewPr snapToGrid="0">
      <p:cViewPr varScale="1">
        <p:scale>
          <a:sx n="80" d="100"/>
          <a:sy n="80" d="100"/>
        </p:scale>
        <p:origin x="19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33E20-CC27-4ECD-AE29-BE267966AA9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Интерпретация Графика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Обратите внимание на столбцы </a:t>
            </a:r>
            <a:r>
              <a:rPr lang="en-US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возрастных группах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55–59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особенно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60–64, 65–69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Высота синих столбцов показывает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самый большой прирост занятости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среди женщин старшего возраста с 2000 по 2024 год.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Это доказывает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объективный рост вовлеченности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старших женщин в социально-экономическую жизнь, который мы расширяем до научно-общественной сферы.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spc="-40" dirty="0">
                <a:solidFill>
                  <a:srgbClr val="586179"/>
                </a:solidFill>
                <a:effectLst/>
                <a:latin typeface="Noto Sans" panose="020B050204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B1D04-1A10-4B68-B148-D71F7575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6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Интерпретация Графика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Обратите внимание на столбцы </a:t>
            </a:r>
            <a:r>
              <a:rPr lang="en-US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возрастных группах 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55–59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особенно 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60–64, 65–69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Высота синих столбцов показывает 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самый большой прирост занятости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среди женщин старшего возраста с 2000 по 2024 год. 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Это доказывает </a:t>
            </a:r>
            <a:r>
              <a:rPr lang="ru-RU" sz="12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объективный рост вовлеченности</a:t>
            </a: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старших женщин в социально-экономическую жизнь, который мы расширяем до научно-общественной сферы.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9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spc="-40" dirty="0">
                <a:solidFill>
                  <a:srgbClr val="586179"/>
                </a:solidFill>
                <a:effectLst/>
                <a:latin typeface="Noto Sans" panose="020B050204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Интерпретация Графика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Обратите внимание на столбцы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Women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возрастных группах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55–59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особенно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60–64, 65–69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Высота синих столбцов показывает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самый большой прирост занятости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среди женщин старшего возраста с 2000 по 2024 год.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Вывод: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Это доказывает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объективный рост вовлеченности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старших женщин в социально-экономическую жизнь, который мы расширяем до научно-общественной сферы.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35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</a:t>
            </a:r>
            <a:r>
              <a:rPr lang="ru-RU" dirty="0"/>
              <a:t>. Одновременно с ростом уровней занятости показатели неактивности заметно снизились, особенно среди женщин. У женщин 50–54 лет неактивность упала на 10,2 процентного пункта в 2000–2024 гг., а у групп 55–59 и 60–64 лет снижение ещё больше — на 18,4 и 23,3 п.п. соответственно. В среднем у женщин 65–69 лет неактивность тоже уменьшилась — на 13,1 п.п. Аналогичные улучшения наблюдались и у мужчин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2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9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Продолжительность Жизни и Здоровье (Объективная База):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Демографический факт: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странах СНГ женщины имеют значительно более высокую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ожидаемую продолжительность жизни (ОПЖ)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чем мужчины (разрыв часто &gt; 10 лет).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Следствие: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Этот разрыв дает женщинам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«дополнительный жизненный период»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реализации, в то время как традиционная роль жены/опекуна может уже не быть центральной.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Образования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Интеллектуальный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Капитал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Исторический Факт: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Ваше поколение женщин в СНГ — это первое поколение с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массовым высшим образованием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полученным еще в советский период.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Следствие: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Выход на пенсию не означает потерю этого капитала. Наоборот,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свободное время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используется для его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активации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новых формах (наука, общественные проекты, обучение ИИ).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Мотивация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Субъективный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Толчок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Контраст: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то время как программы активного долголетия часто фокусируются на досуге, эти женщины ищут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социальную значимость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интеллектуальный вызов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то, что ранее было ограничено профессиональными рамками.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56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 1: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Использование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(Искусственного Интеллекта) в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диагностике пчел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контент-анализе – команда 2 женщин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возрасте 70 лет и молодые докторанты.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 2: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Интеграция профессионального опыта (устойчивое развитие, безопасность) с новыми инструментами (ИИ) для решения актуальных глобальных проблем.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 это важно: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Преодоление Барьера: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Активное использование передовых технологий (ИИ), которое традиционно ассоциируется с молодежью.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Доказательство: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Это не просто досуг, это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продолжение профессиональной и научной жизни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использованием 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современных методологий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Трудоспособность в пожилом возрасте со временем растет, но неопределенность и неравенство сохраняются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мере того, как работники достигают 55-летнего возраста, работа на неполный рабочий день и самозанятость становятся все более распространенными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B1D04-1A10-4B68-B148-D71F75758B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97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5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1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05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4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0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6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3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808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en/publications/2025/07/oecd-employment-outlook-2025_5345f034/full-report/component-7.html#figure-d1e11762-8cc632ab68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BA1780-A246-4C7F-9267-727EF2F4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4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7398C-75E5-4CB0-BA4F-D7D5CF249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Путь от "кухни" к Искусственному Интеллекту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BFB45-FC34-495C-9C68-F9641246C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Sit Dolor Amet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3E41A0-06EC-46A0-8DB7-5B0339B3A954}"/>
              </a:ext>
            </a:extLst>
          </p:cNvPr>
          <p:cNvSpPr txBox="1"/>
          <p:nvPr/>
        </p:nvSpPr>
        <p:spPr>
          <a:xfrm>
            <a:off x="6389855" y="67229"/>
            <a:ext cx="615848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400" b="1" i="0" u="none" strike="noStrike" kern="1200" cap="all" spc="-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Рост Активности Женщин 60+ в XXI Веке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167A72-5384-47DD-9D56-ED86B8C4885F}"/>
              </a:ext>
            </a:extLst>
          </p:cNvPr>
          <p:cNvSpPr txBox="1"/>
          <p:nvPr/>
        </p:nvSpPr>
        <p:spPr>
          <a:xfrm>
            <a:off x="937329" y="5529975"/>
            <a:ext cx="63057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8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Цовинар Назарова</a:t>
            </a:r>
            <a:endParaRPr kumimoji="0" lang="en-US" altLang="en-US" sz="10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Общество содействия гармоническому развитию человека, Грузия, 2025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52082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8085-1FFF-44DD-A144-D794D923C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Объективный рост вовлеченности старших женщин в социально-экономическую жизнь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F13E6A-EBB9-4C55-A986-244E027D09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437" y="2191563"/>
            <a:ext cx="8174783" cy="3848437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EC52F1-DED0-422C-9DD7-75BDB6FF8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4044" y="2750953"/>
            <a:ext cx="3485584" cy="3052317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 современных женщин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60–70+ впервые в истории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вследствие уникальных исторических причин,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возвращается к пассивной семейной роли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становится </a:t>
            </a:r>
            <a:r>
              <a:rPr lang="ru-RU" sz="1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активным субъектом научно-общественной жизни</a:t>
            </a:r>
            <a:r>
              <a:rPr lang="ru-RU" sz="18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7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934C-2029-4FE9-B966-BF722D595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/>
              <a:t>А. Уровень безработицы среди лиц в возрасте 50–64 лет ниже, чем среди остального населения (кроме лиц в возрасте 65–69 лет)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F6E9D2-9324-4145-B998-AC4973A963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55785" y="140677"/>
            <a:ext cx="6197550" cy="6613853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A16554-0082-4550-A5C0-ADC00BE27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Inactivity</a:t>
            </a:r>
            <a:r>
              <a:rPr lang="ru-RU" dirty="0"/>
              <a:t> = </a:t>
            </a:r>
            <a:r>
              <a:rPr lang="ru-RU" b="1" dirty="0"/>
              <a:t>экономическая неактивность</a:t>
            </a:r>
            <a:r>
              <a:rPr lang="ru-RU" dirty="0"/>
              <a:t>, то есть доля людей </a:t>
            </a:r>
            <a:r>
              <a:rPr lang="ru-RU" b="1" dirty="0"/>
              <a:t>вне рабочей силы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8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8A78-1D63-4C79-84B7-2B95C874F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b="1" dirty="0">
                <a:solidFill>
                  <a:srgbClr val="1B1C1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Историческая Динамика: Причины и Разрыв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87CCA6-3C74-41E7-8B0F-C8D03AF158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416663"/>
              </p:ext>
            </p:extLst>
          </p:nvPr>
        </p:nvGraphicFramePr>
        <p:xfrm>
          <a:off x="1066800" y="2103438"/>
          <a:ext cx="10058400" cy="3734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97445641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66614991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96982526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165445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женщины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Объективные Причины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Субъективные Причины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110170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Традиционный (До XX в.)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Преимущественно «Домашний круг»: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Репродукция, воспитание, хозяйство.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продолжительность жизни, отсутствие массового образования.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закреплена традициями и религией.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515669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XX Век (1920–1990-е, СНГ)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Массовый Выход в Социум/Труд: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«Полная занятость», высшее образование, карьера.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Войны, индустриализация, идеология равенства, </a:t>
                      </a: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потребность государства в раб. силе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значимость через труд, доступ к знаниям.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1645100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Современный (2000-е+)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«Вторая Карьера» и Самореализация (60+):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Наука, общественная деятельность, ИИ.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Перестройка, рост занятости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(см. График), </a:t>
                      </a:r>
                      <a:r>
                        <a:rPr lang="ru-RU" sz="1200" b="1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миграция женщин</a:t>
                      </a:r>
                      <a:r>
                        <a:rPr lang="ru-RU" sz="120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(опыт жизни и труда в Европе/за рубежом).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и Долголетие</a:t>
                      </a:r>
                      <a:r>
                        <a:rPr lang="ru-RU" sz="1200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(живут дольше и здоровы); </a:t>
                      </a:r>
                      <a:r>
                        <a:rPr lang="ru-RU" sz="1200" b="1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Накопленный Капитал</a:t>
                      </a:r>
                      <a:r>
                        <a:rPr lang="ru-RU" sz="1200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(высшее образование, трудовой опыт, </a:t>
                      </a:r>
                      <a:r>
                        <a:rPr lang="ru-RU" sz="1200" b="1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жизни в Европе/зарубежом</a:t>
                      </a:r>
                      <a:r>
                        <a:rPr lang="ru-RU" sz="1200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 </a:t>
                      </a:r>
                      <a:r>
                        <a:rPr lang="ru-RU" sz="1200" b="1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Смена Стереотипов</a:t>
                      </a:r>
                      <a:r>
                        <a:rPr lang="ru-RU" sz="1200" dirty="0">
                          <a:solidFill>
                            <a:srgbClr val="1B1C1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(нежелание уходить в пассивность, повышение активности).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2248732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156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9054-945B-4504-AF2D-5343B9182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Причины Феномена: </a:t>
            </a:r>
            <a:br>
              <a:rPr lang="ru-RU" b="1" dirty="0"/>
            </a:br>
            <a:r>
              <a:rPr lang="ru-RU" b="1" dirty="0"/>
              <a:t>Образование и Долголетие в Контексте СНГ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9C8C1D-D0E8-4BBA-A864-D2620E9A09D4}"/>
              </a:ext>
            </a:extLst>
          </p:cNvPr>
          <p:cNvSpPr txBox="1"/>
          <p:nvPr/>
        </p:nvSpPr>
        <p:spPr>
          <a:xfrm>
            <a:off x="1463841" y="2335814"/>
            <a:ext cx="10058399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>
              <a:buFont typeface="Arial" panose="020B0604020202020204" pitchFamily="34" charset="0"/>
              <a:buChar char="•"/>
            </a:pPr>
            <a:r>
              <a:rPr lang="ru-RU" sz="3200" b="1" kern="1200" dirty="0">
                <a:solidFill>
                  <a:schemeClr val="tx1"/>
                </a:solidFill>
                <a:effectLst/>
              </a:rPr>
              <a:t>Продолжительность Жизни и Здоровье </a:t>
            </a:r>
            <a:r>
              <a:rPr lang="ru-RU" sz="3200" i="1" dirty="0"/>
              <a:t>(Объективная База)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/>
              <a:t>Уровень</a:t>
            </a:r>
            <a:r>
              <a:rPr lang="en-US" sz="3200" b="1" dirty="0"/>
              <a:t> </a:t>
            </a:r>
            <a:r>
              <a:rPr lang="en-US" sz="3200" b="1" dirty="0" err="1"/>
              <a:t>Образования</a:t>
            </a:r>
            <a:r>
              <a:rPr lang="en-US" sz="3200" b="1" dirty="0"/>
              <a:t> </a:t>
            </a:r>
            <a:endParaRPr lang="ru-RU" sz="3200" b="1" dirty="0"/>
          </a:p>
          <a:p>
            <a:r>
              <a:rPr lang="en-US" sz="3200" i="1" dirty="0"/>
              <a:t>(</a:t>
            </a:r>
            <a:r>
              <a:rPr lang="en-US" sz="3200" i="1" dirty="0" err="1"/>
              <a:t>Интеллектуальный</a:t>
            </a:r>
            <a:r>
              <a:rPr lang="en-US" sz="3200" i="1" dirty="0"/>
              <a:t> </a:t>
            </a:r>
            <a:r>
              <a:rPr lang="en-US" sz="3200" i="1" dirty="0" err="1"/>
              <a:t>Капитал</a:t>
            </a:r>
            <a:r>
              <a:rPr lang="en-US" sz="3200" i="1" dirty="0"/>
              <a:t>)</a:t>
            </a:r>
            <a:endParaRPr lang="ru-RU" sz="32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/>
              <a:t>Мотивация</a:t>
            </a:r>
            <a:r>
              <a:rPr lang="en-US" sz="3200" b="1" dirty="0"/>
              <a:t> </a:t>
            </a:r>
            <a:endParaRPr lang="ru-RU" sz="3200" b="1" dirty="0"/>
          </a:p>
          <a:p>
            <a:r>
              <a:rPr lang="en-US" sz="3200" i="1" dirty="0"/>
              <a:t>(</a:t>
            </a:r>
            <a:r>
              <a:rPr lang="en-US" sz="3200" i="1" dirty="0" err="1"/>
              <a:t>Субъективный</a:t>
            </a:r>
            <a:r>
              <a:rPr lang="en-US" sz="3200" i="1" dirty="0"/>
              <a:t> </a:t>
            </a:r>
            <a:r>
              <a:rPr lang="en-US" sz="3200" i="1" dirty="0" err="1"/>
              <a:t>Толчок</a:t>
            </a:r>
            <a:r>
              <a:rPr lang="en-US" sz="3200" i="1" dirty="0"/>
              <a:t>)</a:t>
            </a:r>
            <a:endParaRPr lang="ru-RU" sz="3200" i="1" kern="1200" dirty="0">
              <a:solidFill>
                <a:schemeClr val="tx1"/>
              </a:solidFill>
              <a:effectLst/>
            </a:endParaRPr>
          </a:p>
          <a:p>
            <a:endParaRPr lang="ru-RU" sz="18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334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0D936-8D18-4817-A9BE-DF476134F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Кейс-Стади: ИИ как Индикатор Новой Роли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25F950-7FF5-46B1-88BD-6131EBE63AEE}"/>
              </a:ext>
            </a:extLst>
          </p:cNvPr>
          <p:cNvSpPr txBox="1"/>
          <p:nvPr/>
        </p:nvSpPr>
        <p:spPr>
          <a:xfrm>
            <a:off x="870284" y="2014194"/>
            <a:ext cx="10254916" cy="405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Искусственного Интеллекта: Преодоление Технологического Барьера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055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7264-9D52-4645-B611-56991E41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Выводы и Рекомендации для Программ АД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8E0CE9-4C47-4585-AEB3-9DC0ED46D4E8}"/>
              </a:ext>
            </a:extLst>
          </p:cNvPr>
          <p:cNvSpPr txBox="1"/>
          <p:nvPr/>
        </p:nvSpPr>
        <p:spPr>
          <a:xfrm>
            <a:off x="589547" y="2004347"/>
            <a:ext cx="10936706" cy="4034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Поддержка Интеллектуальной Ресоциализации 60+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Феномен </a:t>
            </a: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«Активной научно-общественной женщины 60+»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требует пересмотра программ активного долголетия в странах СНГ.</a:t>
            </a:r>
            <a:endParaRPr lang="en-US" dirty="0">
              <a:solidFill>
                <a:srgbClr val="1B1C1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 err="1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en-US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1B1C1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Смена Фокуса: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Переход от программ, ориентированных исключительно на здоровье и досуг, к программам </a:t>
            </a: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поддержки интеллектуальной и научной ресоциализации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1B1C1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Цифровое Включение: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Целевые образовательные программы по </a:t>
            </a: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новым технологиям (ИИ, анализ данных)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женщин 60+ с целью использования их накопленного опыта.</a:t>
            </a:r>
            <a:endParaRPr lang="en-US" dirty="0">
              <a:solidFill>
                <a:srgbClr val="1B1C1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Платформ: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sz="2000" b="1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сетей и платформ научного волонтерства/менторства</a:t>
            </a:r>
            <a:r>
              <a:rPr lang="ru-RU" sz="20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где женщины старшего возраста могут передавать свои знания, участвовать в НИОКР и общественных проектах.</a:t>
            </a:r>
            <a:endParaRPr lang="en-US" dirty="0">
              <a:solidFill>
                <a:srgbClr val="1B1C1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200" dirty="0">
                <a:solidFill>
                  <a:srgbClr val="1B1C1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668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15973-C61E-40E7-A816-D5695E4E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BC0F8F-8046-430A-ADAC-19FEDCDA6FF9}"/>
              </a:ext>
            </a:extLst>
          </p:cNvPr>
          <p:cNvSpPr txBox="1"/>
          <p:nvPr/>
        </p:nvSpPr>
        <p:spPr>
          <a:xfrm>
            <a:off x="842211" y="2944861"/>
            <a:ext cx="8298780" cy="126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400" b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org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publications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/2025/07/</a:t>
            </a:r>
            <a:r>
              <a:rPr lang="en-US" sz="2400" b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employment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outlook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-2025_5345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034/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full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report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component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-7.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html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#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figure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11762-8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632</a:t>
            </a: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</a:t>
            </a:r>
            <a:r>
              <a:rPr lang="ru-RU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68</a:t>
            </a: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20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2713E1-6312-427E-BFCB-C5A5DA3013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F3B215-496E-4790-A364-7C1C46DEC77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0DB95DD-0319-4EE5-8C5C-9CEDF75E0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{0BDC5AFE-EE39-4658-B750-73D6B2C8FAF5}TF029381d7-1900-4cf6-a601-bb0184aacdbaf0338e59_win32-4b933ff3c21f</Template>
  <TotalTime>32</TotalTime>
  <Words>953</Words>
  <Application>Microsoft Office PowerPoint</Application>
  <PresentationFormat>Widescreen</PresentationFormat>
  <Paragraphs>69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Garamond</vt:lpstr>
      <vt:lpstr>Noto Sans</vt:lpstr>
      <vt:lpstr>Sagona Book</vt:lpstr>
      <vt:lpstr>Sagona ExtraLight</vt:lpstr>
      <vt:lpstr>Symbol</vt:lpstr>
      <vt:lpstr>Times New Roman</vt:lpstr>
      <vt:lpstr>SavonVTI</vt:lpstr>
      <vt:lpstr>Путь от "кухни" к Искусственному Интеллекту</vt:lpstr>
      <vt:lpstr>Объективный рост вовлеченности старших женщин в социально-экономическую жизнь</vt:lpstr>
      <vt:lpstr>А. Уровень безработицы среди лиц в возрасте 50–64 лет ниже, чем среди остального населения (кроме лиц в возрасте 65–69 лет)</vt:lpstr>
      <vt:lpstr>Историческая Динамика: Причины и Разрыв </vt:lpstr>
      <vt:lpstr>Причины Феномена:  Образование и Долголетие в Контексте СНГ</vt:lpstr>
      <vt:lpstr>Кейс-Стади: ИИ как Индикатор Новой Роли</vt:lpstr>
      <vt:lpstr>Выводы и Рекомендации для Программ АД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Путь от "кухни" к Искусственному Интеллекту</dc:title>
  <dc:creator>Tsovinar</dc:creator>
  <cp:lastModifiedBy>Tsovinar</cp:lastModifiedBy>
  <cp:revision>4</cp:revision>
  <dcterms:created xsi:type="dcterms:W3CDTF">2025-10-29T08:24:48Z</dcterms:created>
  <dcterms:modified xsi:type="dcterms:W3CDTF">2025-10-29T08:57:20Z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