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0" r:id="rId3"/>
    <p:sldId id="259" r:id="rId4"/>
    <p:sldId id="266" r:id="rId5"/>
    <p:sldId id="261" r:id="rId6"/>
    <p:sldId id="264" r:id="rId7"/>
    <p:sldId id="263" r:id="rId8"/>
    <p:sldId id="265" r:id="rId9"/>
    <p:sldId id="262" r:id="rId10"/>
    <p:sldId id="267"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9004" autoAdjust="0"/>
  </p:normalViewPr>
  <p:slideViewPr>
    <p:cSldViewPr snapToGrid="0">
      <p:cViewPr varScale="1">
        <p:scale>
          <a:sx n="55" d="100"/>
          <a:sy n="55" d="100"/>
        </p:scale>
        <p:origin x="1107" y="33"/>
      </p:cViewPr>
      <p:guideLst/>
    </p:cSldViewPr>
  </p:slideViewPr>
  <p:notesTextViewPr>
    <p:cViewPr>
      <p:scale>
        <a:sx n="1" d="1"/>
        <a:sy n="1" d="1"/>
      </p:scale>
      <p:origin x="0" y="-363"/>
    </p:cViewPr>
  </p:notesTextViewPr>
  <p:notesViewPr>
    <p:cSldViewPr snapToGrid="0">
      <p:cViewPr varScale="1">
        <p:scale>
          <a:sx n="52" d="100"/>
          <a:sy n="52" d="100"/>
        </p:scale>
        <p:origin x="265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026836-F892-4C82-9B27-CDEC0DF4B388}" type="datetimeFigureOut">
              <a:rPr lang="en-US" smtClean="0"/>
              <a:t>22-Oct-25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DA4CDF-6145-4F13-8356-4ACB69A96D97}" type="slidenum">
              <a:rPr lang="en-US" smtClean="0"/>
              <a:t>‹#›</a:t>
            </a:fld>
            <a:endParaRPr lang="en-US"/>
          </a:p>
        </p:txBody>
      </p:sp>
    </p:spTree>
    <p:extLst>
      <p:ext uri="{BB962C8B-B14F-4D97-AF65-F5344CB8AC3E}">
        <p14:creationId xmlns:p14="http://schemas.microsoft.com/office/powerpoint/2010/main" val="392127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 would like to share </a:t>
            </a:r>
            <a:r>
              <a:rPr lang="ka-GE" dirty="0"/>
              <a:t>an example from </a:t>
            </a:r>
            <a:r>
              <a:rPr lang="ka-GE" b="1" dirty="0"/>
              <a:t>Georgia</a:t>
            </a:r>
            <a:r>
              <a:rPr lang="ka-GE" dirty="0"/>
              <a:t>, where until recently, before my retirement in 2024, I served as a Head of the UNFPA Office.</a:t>
            </a:r>
            <a:endParaRPr lang="en-US" dirty="0"/>
          </a:p>
          <a:p>
            <a:endParaRPr lang="en-US" dirty="0"/>
          </a:p>
        </p:txBody>
      </p:sp>
      <p:sp>
        <p:nvSpPr>
          <p:cNvPr id="4" name="Slide Number Placeholder 3"/>
          <p:cNvSpPr>
            <a:spLocks noGrp="1"/>
          </p:cNvSpPr>
          <p:nvPr>
            <p:ph type="sldNum" sz="quarter" idx="10"/>
          </p:nvPr>
        </p:nvSpPr>
        <p:spPr/>
        <p:txBody>
          <a:bodyPr/>
          <a:lstStyle/>
          <a:p>
            <a:fld id="{E9DA4CDF-6145-4F13-8356-4ACB69A96D97}" type="slidenum">
              <a:rPr lang="en-US" smtClean="0"/>
              <a:t>1</a:t>
            </a:fld>
            <a:endParaRPr lang="en-US"/>
          </a:p>
        </p:txBody>
      </p:sp>
    </p:spTree>
    <p:extLst>
      <p:ext uri="{BB962C8B-B14F-4D97-AF65-F5344CB8AC3E}">
        <p14:creationId xmlns:p14="http://schemas.microsoft.com/office/powerpoint/2010/main" val="684351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A4CDF-6145-4F13-8356-4ACB69A96D97}" type="slidenum">
              <a:rPr lang="en-US" smtClean="0"/>
              <a:t>10</a:t>
            </a:fld>
            <a:endParaRPr lang="en-US"/>
          </a:p>
        </p:txBody>
      </p:sp>
    </p:spTree>
    <p:extLst>
      <p:ext uri="{BB962C8B-B14F-4D97-AF65-F5344CB8AC3E}">
        <p14:creationId xmlns:p14="http://schemas.microsoft.com/office/powerpoint/2010/main" val="134072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discussing well-being of older persons, </a:t>
            </a:r>
            <a:r>
              <a:rPr lang="en-US" b="1" dirty="0"/>
              <a:t>Loneliness and social isolation </a:t>
            </a:r>
            <a:r>
              <a:rPr lang="en-US" dirty="0"/>
              <a:t>among the elderly population represent particularly acute challenges. Loneliness is not only emotionally distressing but also a major risk factor for age-related health problems and diseases. Evidence shows that loneliness carries a mortality risk comparable to that of regular tobacco use or obesity.</a:t>
            </a:r>
          </a:p>
          <a:p>
            <a:r>
              <a:rPr lang="en-US" b="1" dirty="0"/>
              <a:t>in Georgia </a:t>
            </a:r>
          </a:p>
          <a:p>
            <a:r>
              <a:rPr lang="en-US" b="1" dirty="0"/>
              <a:t>Emotional loneliness </a:t>
            </a:r>
            <a:r>
              <a:rPr lang="en-US" dirty="0"/>
              <a:t>is more prevalent among older persons than social loneliness - majority of them </a:t>
            </a:r>
            <a:r>
              <a:rPr lang="en-US" b="1" dirty="0"/>
              <a:t>(52%) </a:t>
            </a:r>
            <a:r>
              <a:rPr lang="en-US" dirty="0"/>
              <a:t>consider themselves emotionally more or less lonely; that is, they complain about the absence of persons with whom they would share their feelings and would have something in common/ </a:t>
            </a:r>
            <a:r>
              <a:rPr lang="en-US" b="1" dirty="0"/>
              <a:t>45% of respondents consider themselves socially more or less lonely</a:t>
            </a:r>
            <a:r>
              <a:rPr lang="en-US" dirty="0"/>
              <a:t>; that is, these people complain about the absence of a social network, which consists of a circle of close family and friends. </a:t>
            </a:r>
          </a:p>
          <a:p>
            <a:r>
              <a:rPr lang="en-US" dirty="0"/>
              <a:t>whereas </a:t>
            </a:r>
            <a:r>
              <a:rPr lang="en-US" b="1" dirty="0"/>
              <a:t>28% of respondents report feeling severe emotional loneliness</a:t>
            </a:r>
            <a:r>
              <a:rPr lang="en-US" dirty="0"/>
              <a:t>, only </a:t>
            </a:r>
            <a:r>
              <a:rPr lang="en-US" b="1" dirty="0"/>
              <a:t>16% of respondents report feeling the same degree of social loneliness</a:t>
            </a:r>
            <a:r>
              <a:rPr lang="en-US" dirty="0"/>
              <a:t>. It appears that older persons in Georgia are not so much worried about the lack of people around them, but the lack of sharing emotions with these people.</a:t>
            </a:r>
          </a:p>
          <a:p>
            <a:endParaRPr lang="en-US" dirty="0"/>
          </a:p>
          <a:p>
            <a:pPr defTabSz="931774">
              <a:defRPr/>
            </a:pPr>
            <a:endParaRPr lang="en-US" dirty="0"/>
          </a:p>
          <a:p>
            <a:pPr defTabSz="931774">
              <a:defRPr/>
            </a:pPr>
            <a:r>
              <a:rPr lang="en-US" i="1" dirty="0"/>
              <a:t>The research conducted by UCL-UNFPA in several countries of the EECA region, including Georgia, has indicated that </a:t>
            </a:r>
            <a:r>
              <a:rPr lang="en-US" b="1" i="1" dirty="0"/>
              <a:t>79% of older people (aged 65–85)</a:t>
            </a:r>
            <a:r>
              <a:rPr lang="en-US" i="1" dirty="0"/>
              <a:t> experience at least moderate loneliness, while </a:t>
            </a:r>
            <a:r>
              <a:rPr lang="en-US" b="1" i="1" dirty="0"/>
              <a:t>18% report extreme loneliness</a:t>
            </a:r>
            <a:r>
              <a:rPr lang="en-US" i="1" dirty="0"/>
              <a:t>. </a:t>
            </a:r>
          </a:p>
          <a:p>
            <a:endParaRPr lang="en-US" dirty="0"/>
          </a:p>
        </p:txBody>
      </p:sp>
      <p:sp>
        <p:nvSpPr>
          <p:cNvPr id="4" name="Slide Number Placeholder 3"/>
          <p:cNvSpPr>
            <a:spLocks noGrp="1"/>
          </p:cNvSpPr>
          <p:nvPr>
            <p:ph type="sldNum" sz="quarter" idx="10"/>
          </p:nvPr>
        </p:nvSpPr>
        <p:spPr/>
        <p:txBody>
          <a:bodyPr/>
          <a:lstStyle/>
          <a:p>
            <a:fld id="{E9DA4CDF-6145-4F13-8356-4ACB69A96D97}" type="slidenum">
              <a:rPr lang="en-US" smtClean="0"/>
              <a:t>2</a:t>
            </a:fld>
            <a:endParaRPr lang="en-US"/>
          </a:p>
        </p:txBody>
      </p:sp>
    </p:spTree>
    <p:extLst>
      <p:ext uri="{BB962C8B-B14F-4D97-AF65-F5344CB8AC3E}">
        <p14:creationId xmlns:p14="http://schemas.microsoft.com/office/powerpoint/2010/main" val="353022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r>
              <a:rPr lang="en-US" u="sng" dirty="0"/>
              <a:t>One effective and cost-efficient way to address multiple risk factors at once is to introduce </a:t>
            </a:r>
            <a:r>
              <a:rPr lang="en-US" b="1" u="sng" dirty="0"/>
              <a:t>regular, targeted group activities for older adults</a:t>
            </a:r>
            <a:r>
              <a:rPr lang="en-US" u="sng" dirty="0"/>
              <a:t>. Such activities—ranging from learning digital skills and social communication techniques to fostering positive social attitudes—strengthen social connections, provide physical and emotional support, enhance spiritual well-being, and build trust within communities.</a:t>
            </a:r>
          </a:p>
          <a:p>
            <a:endParaRPr lang="en-US" dirty="0"/>
          </a:p>
          <a:p>
            <a:r>
              <a:rPr lang="en-US" dirty="0"/>
              <a:t>Hence, one of the key recommendation is the establishment of </a:t>
            </a:r>
            <a:r>
              <a:rPr lang="en-US" b="1" dirty="0"/>
              <a:t>community day centers and similar facilities for older people</a:t>
            </a:r>
            <a:r>
              <a:rPr lang="en-US" dirty="0"/>
              <a:t>, where group activities can be organized, and older adults can gather, connect, and receive the support they need to lead healthier, more fulfilling lives.</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E9DA4CDF-6145-4F13-8356-4ACB69A96D97}" type="slidenum">
              <a:rPr lang="en-US" smtClean="0"/>
              <a:t>3</a:t>
            </a:fld>
            <a:endParaRPr lang="en-US"/>
          </a:p>
        </p:txBody>
      </p:sp>
    </p:spTree>
    <p:extLst>
      <p:ext uri="{BB962C8B-B14F-4D97-AF65-F5344CB8AC3E}">
        <p14:creationId xmlns:p14="http://schemas.microsoft.com/office/powerpoint/2010/main" val="421216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“60+ Club for Healthy and Active </a:t>
            </a:r>
            <a:r>
              <a:rPr lang="en-US" b="1" dirty="0" smtClean="0"/>
              <a:t>Life</a:t>
            </a:r>
            <a:r>
              <a:rPr lang="en-US" dirty="0" smtClean="0"/>
              <a:t>” </a:t>
            </a:r>
            <a:r>
              <a:rPr lang="en-US" dirty="0"/>
              <a:t>is an initiative of the United Nations Population Fund, which it implements together with local municipalities since 2019.</a:t>
            </a:r>
            <a:endParaRPr lang="en-US" dirty="0" smtClean="0"/>
          </a:p>
          <a:p>
            <a:r>
              <a:rPr lang="en-US" dirty="0" smtClean="0"/>
              <a:t>Based</a:t>
            </a:r>
            <a:r>
              <a:rPr lang="en-US" baseline="0" dirty="0" smtClean="0"/>
              <a:t> on the Handbook for establishing and managing the Clubs for Healthy and Active Life, which was developed in 2019</a:t>
            </a:r>
            <a:endParaRPr lang="en-US" dirty="0"/>
          </a:p>
        </p:txBody>
      </p:sp>
      <p:sp>
        <p:nvSpPr>
          <p:cNvPr id="4" name="Slide Number Placeholder 3"/>
          <p:cNvSpPr>
            <a:spLocks noGrp="1"/>
          </p:cNvSpPr>
          <p:nvPr>
            <p:ph type="sldNum" sz="quarter" idx="10"/>
          </p:nvPr>
        </p:nvSpPr>
        <p:spPr/>
        <p:txBody>
          <a:bodyPr/>
          <a:lstStyle/>
          <a:p>
            <a:fld id="{E9DA4CDF-6145-4F13-8356-4ACB69A96D97}" type="slidenum">
              <a:rPr lang="en-US" smtClean="0"/>
              <a:t>4</a:t>
            </a:fld>
            <a:endParaRPr lang="en-US"/>
          </a:p>
        </p:txBody>
      </p:sp>
    </p:spTree>
    <p:extLst>
      <p:ext uri="{BB962C8B-B14F-4D97-AF65-F5344CB8AC3E}">
        <p14:creationId xmlns:p14="http://schemas.microsoft.com/office/powerpoint/2010/main" val="161708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Four clubs operate in three municipalities, offering older people spaces for active living, health promotion. </a:t>
            </a:r>
          </a:p>
        </p:txBody>
      </p:sp>
      <p:sp>
        <p:nvSpPr>
          <p:cNvPr id="4" name="Slide Number Placeholder 3"/>
          <p:cNvSpPr>
            <a:spLocks noGrp="1"/>
          </p:cNvSpPr>
          <p:nvPr>
            <p:ph type="sldNum" sz="quarter" idx="10"/>
          </p:nvPr>
        </p:nvSpPr>
        <p:spPr/>
        <p:txBody>
          <a:bodyPr/>
          <a:lstStyle/>
          <a:p>
            <a:fld id="{E9DA4CDF-6145-4F13-8356-4ACB69A96D97}" type="slidenum">
              <a:rPr lang="en-US" smtClean="0"/>
              <a:t>5</a:t>
            </a:fld>
            <a:endParaRPr lang="en-US"/>
          </a:p>
        </p:txBody>
      </p:sp>
    </p:spTree>
    <p:extLst>
      <p:ext uri="{BB962C8B-B14F-4D97-AF65-F5344CB8AC3E}">
        <p14:creationId xmlns:p14="http://schemas.microsoft.com/office/powerpoint/2010/main" val="4152938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membership-based club, a socialization space for older people, which aims to create a harmonious and diverse environment to promote an active and healthy life.</a:t>
            </a:r>
          </a:p>
          <a:p>
            <a:r>
              <a:rPr lang="en-US" dirty="0"/>
              <a:t>Club members are given the opportunity to learn new skills with their peers, share their experiences, plan and organize various events themselves, and get acquainted with new information and ideas.</a:t>
            </a:r>
          </a:p>
          <a:p>
            <a:r>
              <a:rPr lang="en-US" dirty="0"/>
              <a:t>The club promotes the process of active and healthy aging, when older people maintain their health, are full members of society, more independent in everyday life and more involved as citizens.</a:t>
            </a:r>
          </a:p>
          <a:p>
            <a:r>
              <a:rPr lang="en-US" dirty="0"/>
              <a:t>The club is aimed to become a regular part of the life and social process of older people; membership in the club should be a source of pride, and the emergence of new acquaintances and social circles should be joyful.</a:t>
            </a:r>
          </a:p>
          <a:p>
            <a:endParaRPr lang="en-US" dirty="0"/>
          </a:p>
        </p:txBody>
      </p:sp>
      <p:sp>
        <p:nvSpPr>
          <p:cNvPr id="4" name="Slide Number Placeholder 3"/>
          <p:cNvSpPr>
            <a:spLocks noGrp="1"/>
          </p:cNvSpPr>
          <p:nvPr>
            <p:ph type="sldNum" sz="quarter" idx="10"/>
          </p:nvPr>
        </p:nvSpPr>
        <p:spPr/>
        <p:txBody>
          <a:bodyPr/>
          <a:lstStyle/>
          <a:p>
            <a:fld id="{E9DA4CDF-6145-4F13-8356-4ACB69A96D97}" type="slidenum">
              <a:rPr lang="en-US" smtClean="0"/>
              <a:t>6</a:t>
            </a:fld>
            <a:endParaRPr lang="en-US"/>
          </a:p>
        </p:txBody>
      </p:sp>
    </p:spTree>
    <p:extLst>
      <p:ext uri="{BB962C8B-B14F-4D97-AF65-F5344CB8AC3E}">
        <p14:creationId xmlns:p14="http://schemas.microsoft.com/office/powerpoint/2010/main" val="2955857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function of the </a:t>
            </a:r>
            <a:r>
              <a:rPr lang="en-US" b="1" dirty="0"/>
              <a:t>Advisory Board</a:t>
            </a:r>
            <a:r>
              <a:rPr lang="en-US" dirty="0"/>
              <a:t> is to provide the club and its leaders with the necessary support, advice and assistance;</a:t>
            </a:r>
          </a:p>
          <a:p>
            <a:pPr defTabSz="931774">
              <a:defRPr/>
            </a:pPr>
            <a:r>
              <a:rPr lang="en-US" dirty="0"/>
              <a:t>● Possible member organizations and institutions: local self-government apparatus, municipal mayor's office, public health center, local and/or central agency working in the field of social and health care, pensioners' association, educational institutions, representatives of private business organizations, etc.;</a:t>
            </a:r>
          </a:p>
          <a:p>
            <a:r>
              <a:rPr lang="en-US" dirty="0"/>
              <a:t>● Representatives of the Advisory Board, with their extensive connections, ensure the club's connection with individuals or organizations that can sponsor the club, make donations, or otherwise provide assistance to the club;</a:t>
            </a:r>
          </a:p>
          <a:p>
            <a:r>
              <a:rPr lang="en-US" dirty="0"/>
              <a:t>● A meeting of the board members is held once / twice a year, where the club leader presents the board with current information about the center's activities and the strategic plan and vision for the next period.</a:t>
            </a:r>
          </a:p>
          <a:p>
            <a:endParaRPr lang="en-US" dirty="0"/>
          </a:p>
        </p:txBody>
      </p:sp>
      <p:sp>
        <p:nvSpPr>
          <p:cNvPr id="4" name="Slide Number Placeholder 3"/>
          <p:cNvSpPr>
            <a:spLocks noGrp="1"/>
          </p:cNvSpPr>
          <p:nvPr>
            <p:ph type="sldNum" sz="quarter" idx="10"/>
          </p:nvPr>
        </p:nvSpPr>
        <p:spPr/>
        <p:txBody>
          <a:bodyPr/>
          <a:lstStyle/>
          <a:p>
            <a:fld id="{E9DA4CDF-6145-4F13-8356-4ACB69A96D97}" type="slidenum">
              <a:rPr lang="en-US" smtClean="0"/>
              <a:t>7</a:t>
            </a:fld>
            <a:endParaRPr lang="en-US"/>
          </a:p>
        </p:txBody>
      </p:sp>
    </p:spTree>
    <p:extLst>
      <p:ext uri="{BB962C8B-B14F-4D97-AF65-F5344CB8AC3E}">
        <p14:creationId xmlns:p14="http://schemas.microsoft.com/office/powerpoint/2010/main" val="3907276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play based on Eduardo De Filippo’s comedy </a:t>
            </a:r>
            <a:r>
              <a:rPr lang="en-US" i="1" dirty="0" smtClean="0"/>
              <a:t>Fear No. 1</a:t>
            </a:r>
            <a:r>
              <a:rPr lang="en-US" dirty="0" smtClean="0"/>
              <a:t> was recently staged in </a:t>
            </a:r>
            <a:r>
              <a:rPr lang="en-US" smtClean="0"/>
              <a:t>the the</a:t>
            </a:r>
            <a:r>
              <a:rPr lang="en-US" dirty="0" smtClean="0"/>
              <a:t> Kutaisi Professional State Drama Theater. The production brought together members of the “60+ Club” and young actors, showcasing an inspiring example of intergenerational collaboration in the arts.</a:t>
            </a:r>
          </a:p>
          <a:p>
            <a:r>
              <a:rPr lang="en-US" dirty="0" smtClean="0"/>
              <a:t>According to one of the club members, “The 60+ Club is a place where people do not lose interest in life or in themselves. It gives us the opportunity to discover hidden talents, develop them, and realize dreams we once thought were unattainable.”</a:t>
            </a:r>
          </a:p>
          <a:p>
            <a:endParaRPr lang="en-US" dirty="0"/>
          </a:p>
        </p:txBody>
      </p:sp>
      <p:sp>
        <p:nvSpPr>
          <p:cNvPr id="4" name="Slide Number Placeholder 3"/>
          <p:cNvSpPr>
            <a:spLocks noGrp="1"/>
          </p:cNvSpPr>
          <p:nvPr>
            <p:ph type="sldNum" sz="quarter" idx="10"/>
          </p:nvPr>
        </p:nvSpPr>
        <p:spPr/>
        <p:txBody>
          <a:bodyPr/>
          <a:lstStyle/>
          <a:p>
            <a:fld id="{E9DA4CDF-6145-4F13-8356-4ACB69A96D97}" type="slidenum">
              <a:rPr lang="en-US" smtClean="0"/>
              <a:t>8</a:t>
            </a:fld>
            <a:endParaRPr lang="en-US"/>
          </a:p>
        </p:txBody>
      </p:sp>
    </p:spTree>
    <p:extLst>
      <p:ext uri="{BB962C8B-B14F-4D97-AF65-F5344CB8AC3E}">
        <p14:creationId xmlns:p14="http://schemas.microsoft.com/office/powerpoint/2010/main" val="2016479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these clubs, UNFPA recently launched a series of </a:t>
            </a:r>
            <a:r>
              <a:rPr lang="en-US" b="1" dirty="0"/>
              <a:t>intergenerational dialogues</a:t>
            </a:r>
            <a:r>
              <a:rPr lang="en-US" dirty="0"/>
              <a:t> that brought together older persons and youth to explore common interests and challenges.</a:t>
            </a:r>
          </a:p>
          <a:p>
            <a:r>
              <a:rPr lang="en-US" dirty="0"/>
              <a:t>the first dialogue, held in Tbilisi, was focused on </a:t>
            </a:r>
            <a:r>
              <a:rPr lang="en-US" b="1" dirty="0"/>
              <a:t>human rights</a:t>
            </a:r>
            <a:r>
              <a:rPr lang="en-US" dirty="0"/>
              <a:t>. It was a powerful moment—when older people, often marginalized from public conversations, voiced their views alongside youth. The presence of the Deputy Public Defender of Georgia underscored the importance of these exchanges.</a:t>
            </a:r>
          </a:p>
          <a:p>
            <a:r>
              <a:rPr lang="en-US" dirty="0"/>
              <a:t>A second dialogue took place in Rustavi this year, initiated by a youth group. It tackled </a:t>
            </a:r>
            <a:r>
              <a:rPr lang="en-US" b="1" dirty="0"/>
              <a:t>gender roles and stereotypes within the family</a:t>
            </a:r>
            <a:r>
              <a:rPr lang="en-US" dirty="0"/>
              <a:t>—a topic that both generations were eager to discuss. The participants find this initiative deeply enriching: shared experiences, generational learning, and a sense of collective reflection.</a:t>
            </a:r>
          </a:p>
          <a:p>
            <a:r>
              <a:rPr lang="en-US" dirty="0"/>
              <a:t>These initiatives show that </a:t>
            </a:r>
            <a:r>
              <a:rPr lang="en-US" b="1" dirty="0"/>
              <a:t>connecting generations is not a luxury—it is a necessity</a:t>
            </a:r>
            <a:r>
              <a:rPr lang="en-US" dirty="0"/>
              <a:t>. It is key to building communities that include all ages and are resilient in the face of the social, economic, and demographic challenges ahead.</a:t>
            </a:r>
          </a:p>
        </p:txBody>
      </p:sp>
      <p:sp>
        <p:nvSpPr>
          <p:cNvPr id="4" name="Slide Number Placeholder 3"/>
          <p:cNvSpPr>
            <a:spLocks noGrp="1"/>
          </p:cNvSpPr>
          <p:nvPr>
            <p:ph type="sldNum" sz="quarter" idx="10"/>
          </p:nvPr>
        </p:nvSpPr>
        <p:spPr/>
        <p:txBody>
          <a:bodyPr/>
          <a:lstStyle/>
          <a:p>
            <a:fld id="{E9DA4CDF-6145-4F13-8356-4ACB69A96D97}" type="slidenum">
              <a:rPr lang="en-US" smtClean="0"/>
              <a:t>9</a:t>
            </a:fld>
            <a:endParaRPr lang="en-US"/>
          </a:p>
        </p:txBody>
      </p:sp>
    </p:spTree>
    <p:extLst>
      <p:ext uri="{BB962C8B-B14F-4D97-AF65-F5344CB8AC3E}">
        <p14:creationId xmlns:p14="http://schemas.microsoft.com/office/powerpoint/2010/main" val="4281440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7D58B5B-9317-496B-957F-44AB9A7F8963}" type="datetimeFigureOut">
              <a:rPr lang="en-US" smtClean="0"/>
              <a:t>22-Oct-25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60B050D-E1B9-4C00-A4C7-B73A5544A5E9}" type="slidenum">
              <a:rPr lang="en-US" smtClean="0"/>
              <a:t>‹#›</a:t>
            </a:fld>
            <a:endParaRPr lang="en-US"/>
          </a:p>
        </p:txBody>
      </p:sp>
    </p:spTree>
    <p:extLst>
      <p:ext uri="{BB962C8B-B14F-4D97-AF65-F5344CB8AC3E}">
        <p14:creationId xmlns:p14="http://schemas.microsoft.com/office/powerpoint/2010/main" val="293623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D58B5B-9317-496B-957F-44AB9A7F8963}" type="datetimeFigureOut">
              <a:rPr lang="en-US" smtClean="0"/>
              <a:t>22-Oct-25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B050D-E1B9-4C00-A4C7-B73A5544A5E9}" type="slidenum">
              <a:rPr lang="en-US" smtClean="0"/>
              <a:t>‹#›</a:t>
            </a:fld>
            <a:endParaRPr lang="en-US"/>
          </a:p>
        </p:txBody>
      </p:sp>
    </p:spTree>
    <p:extLst>
      <p:ext uri="{BB962C8B-B14F-4D97-AF65-F5344CB8AC3E}">
        <p14:creationId xmlns:p14="http://schemas.microsoft.com/office/powerpoint/2010/main" val="422794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D58B5B-9317-496B-957F-44AB9A7F8963}" type="datetimeFigureOut">
              <a:rPr lang="en-US" smtClean="0"/>
              <a:t>22-Oct-25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B050D-E1B9-4C00-A4C7-B73A5544A5E9}" type="slidenum">
              <a:rPr lang="en-US" smtClean="0"/>
              <a:t>‹#›</a:t>
            </a:fld>
            <a:endParaRPr lang="en-US"/>
          </a:p>
        </p:txBody>
      </p:sp>
    </p:spTree>
    <p:extLst>
      <p:ext uri="{BB962C8B-B14F-4D97-AF65-F5344CB8AC3E}">
        <p14:creationId xmlns:p14="http://schemas.microsoft.com/office/powerpoint/2010/main" val="259840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D58B5B-9317-496B-957F-44AB9A7F8963}" type="datetimeFigureOut">
              <a:rPr lang="en-US" smtClean="0"/>
              <a:t>22-Oct-25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B050D-E1B9-4C00-A4C7-B73A5544A5E9}" type="slidenum">
              <a:rPr lang="en-US" smtClean="0"/>
              <a:t>‹#›</a:t>
            </a:fld>
            <a:endParaRPr lang="en-US"/>
          </a:p>
        </p:txBody>
      </p:sp>
    </p:spTree>
    <p:extLst>
      <p:ext uri="{BB962C8B-B14F-4D97-AF65-F5344CB8AC3E}">
        <p14:creationId xmlns:p14="http://schemas.microsoft.com/office/powerpoint/2010/main" val="149727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D58B5B-9317-496B-957F-44AB9A7F8963}" type="datetimeFigureOut">
              <a:rPr lang="en-US" smtClean="0"/>
              <a:t>22-Oct-25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B050D-E1B9-4C00-A4C7-B73A5544A5E9}" type="slidenum">
              <a:rPr lang="en-US" smtClean="0"/>
              <a:t>‹#›</a:t>
            </a:fld>
            <a:endParaRPr lang="en-US"/>
          </a:p>
        </p:txBody>
      </p:sp>
    </p:spTree>
    <p:extLst>
      <p:ext uri="{BB962C8B-B14F-4D97-AF65-F5344CB8AC3E}">
        <p14:creationId xmlns:p14="http://schemas.microsoft.com/office/powerpoint/2010/main" val="192207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D58B5B-9317-496B-957F-44AB9A7F8963}" type="datetimeFigureOut">
              <a:rPr lang="en-US" smtClean="0"/>
              <a:t>22-Oct-25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B050D-E1B9-4C00-A4C7-B73A5544A5E9}" type="slidenum">
              <a:rPr lang="en-US" smtClean="0"/>
              <a:t>‹#›</a:t>
            </a:fld>
            <a:endParaRPr lang="en-US"/>
          </a:p>
        </p:txBody>
      </p:sp>
    </p:spTree>
    <p:extLst>
      <p:ext uri="{BB962C8B-B14F-4D97-AF65-F5344CB8AC3E}">
        <p14:creationId xmlns:p14="http://schemas.microsoft.com/office/powerpoint/2010/main" val="202886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D58B5B-9317-496B-957F-44AB9A7F8963}" type="datetimeFigureOut">
              <a:rPr lang="en-US" smtClean="0"/>
              <a:t>22-Oct-25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0B050D-E1B9-4C00-A4C7-B73A5544A5E9}" type="slidenum">
              <a:rPr lang="en-US" smtClean="0"/>
              <a:t>‹#›</a:t>
            </a:fld>
            <a:endParaRPr lang="en-US"/>
          </a:p>
        </p:txBody>
      </p:sp>
    </p:spTree>
    <p:extLst>
      <p:ext uri="{BB962C8B-B14F-4D97-AF65-F5344CB8AC3E}">
        <p14:creationId xmlns:p14="http://schemas.microsoft.com/office/powerpoint/2010/main" val="120983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D58B5B-9317-496B-957F-44AB9A7F8963}" type="datetimeFigureOut">
              <a:rPr lang="en-US" smtClean="0"/>
              <a:t>22-Oct-25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0B050D-E1B9-4C00-A4C7-B73A5544A5E9}" type="slidenum">
              <a:rPr lang="en-US" smtClean="0"/>
              <a:t>‹#›</a:t>
            </a:fld>
            <a:endParaRPr lang="en-US"/>
          </a:p>
        </p:txBody>
      </p:sp>
    </p:spTree>
    <p:extLst>
      <p:ext uri="{BB962C8B-B14F-4D97-AF65-F5344CB8AC3E}">
        <p14:creationId xmlns:p14="http://schemas.microsoft.com/office/powerpoint/2010/main" val="164439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58B5B-9317-496B-957F-44AB9A7F8963}" type="datetimeFigureOut">
              <a:rPr lang="en-US" smtClean="0"/>
              <a:t>22-Oct-25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0B050D-E1B9-4C00-A4C7-B73A5544A5E9}" type="slidenum">
              <a:rPr lang="en-US" smtClean="0"/>
              <a:t>‹#›</a:t>
            </a:fld>
            <a:endParaRPr lang="en-US"/>
          </a:p>
        </p:txBody>
      </p:sp>
    </p:spTree>
    <p:extLst>
      <p:ext uri="{BB962C8B-B14F-4D97-AF65-F5344CB8AC3E}">
        <p14:creationId xmlns:p14="http://schemas.microsoft.com/office/powerpoint/2010/main" val="18067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47D58B5B-9317-496B-957F-44AB9A7F8963}" type="datetimeFigureOut">
              <a:rPr lang="en-US" smtClean="0"/>
              <a:t>22-Oct-25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A60B050D-E1B9-4C00-A4C7-B73A5544A5E9}" type="slidenum">
              <a:rPr lang="en-US" smtClean="0"/>
              <a:t>‹#›</a:t>
            </a:fld>
            <a:endParaRPr lang="en-US"/>
          </a:p>
        </p:txBody>
      </p:sp>
    </p:spTree>
    <p:extLst>
      <p:ext uri="{BB962C8B-B14F-4D97-AF65-F5344CB8AC3E}">
        <p14:creationId xmlns:p14="http://schemas.microsoft.com/office/powerpoint/2010/main" val="386206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7D58B5B-9317-496B-957F-44AB9A7F8963}" type="datetimeFigureOut">
              <a:rPr lang="en-US" smtClean="0"/>
              <a:t>22-Oct-25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A60B050D-E1B9-4C00-A4C7-B73A5544A5E9}" type="slidenum">
              <a:rPr lang="en-US" smtClean="0"/>
              <a:t>‹#›</a:t>
            </a:fld>
            <a:endParaRPr lang="en-US"/>
          </a:p>
        </p:txBody>
      </p:sp>
    </p:spTree>
    <p:extLst>
      <p:ext uri="{BB962C8B-B14F-4D97-AF65-F5344CB8AC3E}">
        <p14:creationId xmlns:p14="http://schemas.microsoft.com/office/powerpoint/2010/main" val="400599787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7D58B5B-9317-496B-957F-44AB9A7F8963}" type="datetimeFigureOut">
              <a:rPr lang="en-US" smtClean="0"/>
              <a:t>22-Oct-25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A60B050D-E1B9-4C00-A4C7-B73A5544A5E9}" type="slidenum">
              <a:rPr lang="en-US" smtClean="0"/>
              <a:t>‹#›</a:t>
            </a:fld>
            <a:endParaRPr lang="en-US"/>
          </a:p>
        </p:txBody>
      </p:sp>
    </p:spTree>
    <p:extLst>
      <p:ext uri="{BB962C8B-B14F-4D97-AF65-F5344CB8AC3E}">
        <p14:creationId xmlns:p14="http://schemas.microsoft.com/office/powerpoint/2010/main" val="1661284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smtClean="0"/>
              <a:t>Promoting Active and Healthy Ageing </a:t>
            </a:r>
            <a:br>
              <a:rPr lang="en-US" sz="4800" b="1" dirty="0" smtClean="0"/>
            </a:br>
            <a:r>
              <a:rPr lang="en-US" sz="4800" b="1" dirty="0" smtClean="0"/>
              <a:t>at the local level in Georgia</a:t>
            </a:r>
            <a:endParaRPr lang="en-US" sz="4800" b="1" dirty="0"/>
          </a:p>
        </p:txBody>
      </p:sp>
      <p:sp>
        <p:nvSpPr>
          <p:cNvPr id="3" name="Subtitle 2"/>
          <p:cNvSpPr>
            <a:spLocks noGrp="1"/>
          </p:cNvSpPr>
          <p:nvPr>
            <p:ph type="subTitle" idx="1"/>
          </p:nvPr>
        </p:nvSpPr>
        <p:spPr>
          <a:xfrm>
            <a:off x="667512" y="4789714"/>
            <a:ext cx="9228201" cy="1063082"/>
          </a:xfrm>
        </p:spPr>
        <p:txBody>
          <a:bodyPr/>
          <a:lstStyle/>
          <a:p>
            <a:r>
              <a:rPr lang="en-US" dirty="0" smtClean="0"/>
              <a:t>Lela </a:t>
            </a:r>
            <a:r>
              <a:rPr lang="en-US" dirty="0" err="1" smtClean="0"/>
              <a:t>Bakradze</a:t>
            </a:r>
            <a:r>
              <a:rPr lang="en-US" dirty="0" smtClean="0"/>
              <a:t>, Society for Social </a:t>
            </a:r>
            <a:r>
              <a:rPr lang="en-US" dirty="0" err="1" smtClean="0"/>
              <a:t>Rigths</a:t>
            </a:r>
            <a:r>
              <a:rPr lang="en-US" dirty="0" smtClean="0"/>
              <a:t> in Georgia</a:t>
            </a:r>
            <a:endParaRPr lang="en-US" dirty="0"/>
          </a:p>
        </p:txBody>
      </p:sp>
    </p:spTree>
    <p:extLst>
      <p:ext uri="{BB962C8B-B14F-4D97-AF65-F5344CB8AC3E}">
        <p14:creationId xmlns:p14="http://schemas.microsoft.com/office/powerpoint/2010/main" val="27290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0" y="2535067"/>
            <a:ext cx="10772775" cy="1658198"/>
          </a:xfrm>
        </p:spPr>
        <p:txBody>
          <a:bodyPr/>
          <a:lstStyle/>
          <a:p>
            <a:pPr algn="ctr"/>
            <a:r>
              <a:rPr lang="en-US" dirty="0" smtClean="0"/>
              <a:t>THANK YOU!</a:t>
            </a:r>
            <a:endParaRPr lang="en-US" dirty="0"/>
          </a:p>
        </p:txBody>
      </p:sp>
    </p:spTree>
    <p:extLst>
      <p:ext uri="{BB962C8B-B14F-4D97-AF65-F5344CB8AC3E}">
        <p14:creationId xmlns:p14="http://schemas.microsoft.com/office/powerpoint/2010/main" val="16129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345170"/>
          </a:xfrm>
        </p:spPr>
        <p:txBody>
          <a:bodyPr>
            <a:normAutofit/>
          </a:bodyPr>
          <a:lstStyle/>
          <a:p>
            <a:r>
              <a:rPr lang="en-US" sz="4400" b="1" dirty="0" smtClean="0"/>
              <a:t>Loneliness </a:t>
            </a:r>
            <a:r>
              <a:rPr lang="en-US" sz="4400" b="1" dirty="0"/>
              <a:t>and </a:t>
            </a:r>
            <a:r>
              <a:rPr lang="en-US" sz="4400" b="1" dirty="0" smtClean="0"/>
              <a:t>Social </a:t>
            </a:r>
            <a:r>
              <a:rPr lang="en-US" sz="4400" b="1" dirty="0"/>
              <a:t>I</a:t>
            </a:r>
            <a:r>
              <a:rPr lang="en-US" sz="4400" b="1" dirty="0" smtClean="0"/>
              <a:t>solation </a:t>
            </a:r>
            <a:r>
              <a:rPr lang="en-US" sz="4400" b="1" dirty="0"/>
              <a:t>among </a:t>
            </a:r>
            <a:r>
              <a:rPr lang="en-US" sz="4400" b="1" dirty="0" smtClean="0"/>
              <a:t>Older People </a:t>
            </a:r>
            <a:r>
              <a:rPr lang="en-US" sz="2200" dirty="0">
                <a:solidFill>
                  <a:schemeClr val="tx1"/>
                </a:solidFill>
              </a:rPr>
              <a:t>UNFPA EECARO &amp; UCL, UK, </a:t>
            </a:r>
            <a:r>
              <a:rPr lang="en-US" sz="2200" dirty="0" smtClean="0">
                <a:solidFill>
                  <a:schemeClr val="tx1"/>
                </a:solidFill>
              </a:rPr>
              <a:t>2022</a:t>
            </a:r>
            <a:endParaRPr lang="en-US" sz="4400" b="1" i="1" dirty="0"/>
          </a:p>
        </p:txBody>
      </p:sp>
      <p:sp>
        <p:nvSpPr>
          <p:cNvPr id="3" name="Content Placeholder 2"/>
          <p:cNvSpPr>
            <a:spLocks noGrp="1"/>
          </p:cNvSpPr>
          <p:nvPr>
            <p:ph idx="1"/>
          </p:nvPr>
        </p:nvSpPr>
        <p:spPr>
          <a:xfrm>
            <a:off x="563226" y="1696452"/>
            <a:ext cx="10960770" cy="4620127"/>
          </a:xfrm>
        </p:spPr>
        <p:txBody>
          <a:bodyPr>
            <a:noAutofit/>
          </a:bodyPr>
          <a:lstStyle/>
          <a:p>
            <a:pPr lvl="1">
              <a:spcBef>
                <a:spcPts val="0"/>
              </a:spcBef>
              <a:spcAft>
                <a:spcPts val="600"/>
              </a:spcAft>
              <a:buFont typeface="Wingdings" panose="05000000000000000000" pitchFamily="2" charset="2"/>
              <a:buChar char="Ø"/>
            </a:pPr>
            <a:endParaRPr lang="en-US" sz="2500" b="1" dirty="0" smtClean="0">
              <a:solidFill>
                <a:schemeClr val="tx1"/>
              </a:solidFill>
            </a:endParaRPr>
          </a:p>
          <a:p>
            <a:pPr lvl="1">
              <a:spcBef>
                <a:spcPts val="0"/>
              </a:spcBef>
              <a:spcAft>
                <a:spcPts val="600"/>
              </a:spcAft>
              <a:buFont typeface="Wingdings" panose="05000000000000000000" pitchFamily="2" charset="2"/>
              <a:buChar char="Ø"/>
            </a:pPr>
            <a:r>
              <a:rPr lang="en-US" sz="2500" b="1" dirty="0" smtClean="0">
                <a:solidFill>
                  <a:schemeClr val="tx1"/>
                </a:solidFill>
              </a:rPr>
              <a:t>Loneliness</a:t>
            </a:r>
            <a:r>
              <a:rPr lang="en-US" sz="2500" dirty="0" smtClean="0">
                <a:solidFill>
                  <a:schemeClr val="tx1"/>
                </a:solidFill>
              </a:rPr>
              <a:t> </a:t>
            </a:r>
            <a:r>
              <a:rPr lang="en-US" sz="2500" dirty="0">
                <a:solidFill>
                  <a:schemeClr val="tx1"/>
                </a:solidFill>
              </a:rPr>
              <a:t>- a major risk factor for age-related health problems and diseases</a:t>
            </a:r>
            <a:endParaRPr lang="ka-GE" sz="2500" dirty="0">
              <a:solidFill>
                <a:schemeClr val="tx1"/>
              </a:solidFill>
            </a:endParaRPr>
          </a:p>
          <a:p>
            <a:pPr lvl="1">
              <a:spcBef>
                <a:spcPts val="0"/>
              </a:spcBef>
              <a:spcAft>
                <a:spcPts val="600"/>
              </a:spcAft>
            </a:pPr>
            <a:endParaRPr lang="en-US" sz="2500" b="1" dirty="0" smtClean="0">
              <a:solidFill>
                <a:schemeClr val="tx1"/>
              </a:solidFill>
            </a:endParaRPr>
          </a:p>
          <a:p>
            <a:pPr lvl="1">
              <a:spcBef>
                <a:spcPts val="0"/>
              </a:spcBef>
              <a:spcAft>
                <a:spcPts val="600"/>
              </a:spcAft>
            </a:pPr>
            <a:r>
              <a:rPr lang="en-US" sz="2500" b="1" dirty="0" smtClean="0">
                <a:solidFill>
                  <a:schemeClr val="tx1"/>
                </a:solidFill>
              </a:rPr>
              <a:t>79</a:t>
            </a:r>
            <a:r>
              <a:rPr lang="en-US" sz="2500" b="1" dirty="0">
                <a:solidFill>
                  <a:schemeClr val="tx1"/>
                </a:solidFill>
              </a:rPr>
              <a:t>% of older people (aged 65–85)</a:t>
            </a:r>
            <a:r>
              <a:rPr lang="en-US" sz="2500" dirty="0">
                <a:solidFill>
                  <a:schemeClr val="tx1"/>
                </a:solidFill>
              </a:rPr>
              <a:t> experience at least moderate loneliness</a:t>
            </a:r>
            <a:endParaRPr lang="en-US" sz="2500" b="1" dirty="0" smtClean="0">
              <a:solidFill>
                <a:schemeClr val="tx1"/>
              </a:solidFill>
            </a:endParaRPr>
          </a:p>
          <a:p>
            <a:pPr lvl="1">
              <a:spcBef>
                <a:spcPts val="0"/>
              </a:spcBef>
              <a:spcAft>
                <a:spcPts val="600"/>
              </a:spcAft>
            </a:pPr>
            <a:r>
              <a:rPr lang="en-US" sz="2500" b="1" dirty="0">
                <a:solidFill>
                  <a:schemeClr val="tx1"/>
                </a:solidFill>
              </a:rPr>
              <a:t>18% </a:t>
            </a:r>
            <a:r>
              <a:rPr lang="en-US" sz="2500" dirty="0">
                <a:solidFill>
                  <a:schemeClr val="tx1"/>
                </a:solidFill>
              </a:rPr>
              <a:t>report</a:t>
            </a:r>
            <a:r>
              <a:rPr lang="en-US" sz="2500" b="1" dirty="0">
                <a:solidFill>
                  <a:schemeClr val="tx1"/>
                </a:solidFill>
              </a:rPr>
              <a:t> </a:t>
            </a:r>
            <a:r>
              <a:rPr lang="en-US" sz="2500" dirty="0">
                <a:solidFill>
                  <a:schemeClr val="tx1"/>
                </a:solidFill>
              </a:rPr>
              <a:t>extreme loneliness</a:t>
            </a:r>
          </a:p>
          <a:p>
            <a:pPr lvl="1">
              <a:spcBef>
                <a:spcPts val="0"/>
              </a:spcBef>
              <a:spcAft>
                <a:spcPts val="600"/>
              </a:spcAft>
            </a:pPr>
            <a:endParaRPr lang="en-US" sz="2500" b="1" dirty="0" smtClean="0">
              <a:solidFill>
                <a:schemeClr val="tx1"/>
              </a:solidFill>
            </a:endParaRPr>
          </a:p>
          <a:p>
            <a:pPr lvl="1">
              <a:spcBef>
                <a:spcPts val="0"/>
              </a:spcBef>
              <a:spcAft>
                <a:spcPts val="600"/>
              </a:spcAft>
            </a:pPr>
            <a:r>
              <a:rPr lang="en-US" sz="2500" b="1" dirty="0" smtClean="0">
                <a:solidFill>
                  <a:schemeClr val="tx1"/>
                </a:solidFill>
              </a:rPr>
              <a:t>Among contributing factors in Georgia: </a:t>
            </a:r>
          </a:p>
          <a:p>
            <a:pPr lvl="1">
              <a:spcBef>
                <a:spcPts val="0"/>
              </a:spcBef>
              <a:spcAft>
                <a:spcPts val="600"/>
              </a:spcAft>
              <a:buFont typeface="Wingdings" panose="05000000000000000000" pitchFamily="2" charset="2"/>
              <a:buChar char="Ø"/>
            </a:pPr>
            <a:r>
              <a:rPr lang="en-US" sz="2500" dirty="0">
                <a:solidFill>
                  <a:schemeClr val="tx1"/>
                </a:solidFill>
              </a:rPr>
              <a:t>lack of physical support (25</a:t>
            </a:r>
            <a:r>
              <a:rPr lang="en-US" sz="2500" dirty="0" smtClean="0">
                <a:solidFill>
                  <a:schemeClr val="tx1"/>
                </a:solidFill>
              </a:rPr>
              <a:t>%),</a:t>
            </a:r>
          </a:p>
          <a:p>
            <a:pPr lvl="1">
              <a:spcBef>
                <a:spcPts val="0"/>
              </a:spcBef>
              <a:spcAft>
                <a:spcPts val="600"/>
              </a:spcAft>
              <a:buFont typeface="Wingdings" panose="05000000000000000000" pitchFamily="2" charset="2"/>
              <a:buChar char="Ø"/>
            </a:pPr>
            <a:r>
              <a:rPr lang="en-US" sz="2500" dirty="0" smtClean="0">
                <a:solidFill>
                  <a:schemeClr val="tx1"/>
                </a:solidFill>
              </a:rPr>
              <a:t>limited </a:t>
            </a:r>
            <a:r>
              <a:rPr lang="en-US" sz="2500" dirty="0">
                <a:solidFill>
                  <a:schemeClr val="tx1"/>
                </a:solidFill>
              </a:rPr>
              <a:t>number of social connections (27%), </a:t>
            </a:r>
            <a:endParaRPr lang="en-US" sz="2500" dirty="0" smtClean="0">
              <a:solidFill>
                <a:schemeClr val="tx1"/>
              </a:solidFill>
            </a:endParaRPr>
          </a:p>
          <a:p>
            <a:pPr lvl="1">
              <a:spcBef>
                <a:spcPts val="0"/>
              </a:spcBef>
              <a:spcAft>
                <a:spcPts val="600"/>
              </a:spcAft>
              <a:buFont typeface="Wingdings" panose="05000000000000000000" pitchFamily="2" charset="2"/>
              <a:buChar char="Ø"/>
            </a:pPr>
            <a:r>
              <a:rPr lang="en-US" sz="2500" dirty="0" smtClean="0">
                <a:solidFill>
                  <a:schemeClr val="tx1"/>
                </a:solidFill>
              </a:rPr>
              <a:t>unmet </a:t>
            </a:r>
            <a:r>
              <a:rPr lang="en-US" sz="2500" dirty="0">
                <a:solidFill>
                  <a:schemeClr val="tx1"/>
                </a:solidFill>
              </a:rPr>
              <a:t>desire for additional social interaction (13%), </a:t>
            </a:r>
            <a:endParaRPr lang="en-US" sz="2500" dirty="0" smtClean="0">
              <a:solidFill>
                <a:schemeClr val="tx1"/>
              </a:solidFill>
            </a:endParaRPr>
          </a:p>
          <a:p>
            <a:pPr lvl="1">
              <a:spcBef>
                <a:spcPts val="0"/>
              </a:spcBef>
              <a:spcAft>
                <a:spcPts val="600"/>
              </a:spcAft>
              <a:buFont typeface="Wingdings" panose="05000000000000000000" pitchFamily="2" charset="2"/>
              <a:buChar char="Ø"/>
            </a:pPr>
            <a:r>
              <a:rPr lang="en-US" sz="2500" dirty="0" smtClean="0">
                <a:solidFill>
                  <a:schemeClr val="tx1"/>
                </a:solidFill>
              </a:rPr>
              <a:t>insufficient </a:t>
            </a:r>
            <a:r>
              <a:rPr lang="en-US" sz="2500" dirty="0">
                <a:solidFill>
                  <a:schemeClr val="tx1"/>
                </a:solidFill>
              </a:rPr>
              <a:t>mental health support (16</a:t>
            </a:r>
            <a:r>
              <a:rPr lang="en-US" sz="2500" dirty="0" smtClean="0">
                <a:solidFill>
                  <a:schemeClr val="tx1"/>
                </a:solidFill>
              </a:rPr>
              <a:t>%)</a:t>
            </a:r>
            <a:endParaRPr lang="en-US" sz="2500" dirty="0">
              <a:solidFill>
                <a:schemeClr val="tx1"/>
              </a:solidFill>
            </a:endParaRPr>
          </a:p>
        </p:txBody>
      </p:sp>
    </p:spTree>
    <p:extLst>
      <p:ext uri="{BB962C8B-B14F-4D97-AF65-F5344CB8AC3E}">
        <p14:creationId xmlns:p14="http://schemas.microsoft.com/office/powerpoint/2010/main" val="4279823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180411"/>
          </a:xfrm>
        </p:spPr>
        <p:txBody>
          <a:bodyPr>
            <a:normAutofit/>
          </a:bodyPr>
          <a:lstStyle/>
          <a:p>
            <a:r>
              <a:rPr lang="en-US" sz="4400" b="1" dirty="0" smtClean="0"/>
              <a:t>Recommendations</a:t>
            </a:r>
            <a:endParaRPr lang="en-US" sz="4400" dirty="0"/>
          </a:p>
        </p:txBody>
      </p:sp>
      <p:sp>
        <p:nvSpPr>
          <p:cNvPr id="3" name="Content Placeholder 2"/>
          <p:cNvSpPr>
            <a:spLocks noGrp="1"/>
          </p:cNvSpPr>
          <p:nvPr>
            <p:ph idx="1"/>
          </p:nvPr>
        </p:nvSpPr>
        <p:spPr>
          <a:xfrm>
            <a:off x="676656" y="1679944"/>
            <a:ext cx="10753725" cy="4731489"/>
          </a:xfrm>
        </p:spPr>
        <p:txBody>
          <a:bodyPr>
            <a:normAutofit/>
          </a:bodyPr>
          <a:lstStyle/>
          <a:p>
            <a:pPr lvl="1">
              <a:lnSpc>
                <a:spcPct val="100000"/>
              </a:lnSpc>
              <a:spcBef>
                <a:spcPts val="0"/>
              </a:spcBef>
              <a:spcAft>
                <a:spcPts val="1200"/>
              </a:spcAft>
              <a:buFont typeface="Wingdings" panose="05000000000000000000" pitchFamily="2" charset="2"/>
              <a:buChar char="§"/>
            </a:pPr>
            <a:r>
              <a:rPr lang="en-US" sz="3200" dirty="0"/>
              <a:t>Reinforce programs that promote </a:t>
            </a:r>
            <a:r>
              <a:rPr lang="en-US" sz="3200" b="1" dirty="0"/>
              <a:t>active ageing, lifelong learning, and volunteering, keeping older people socially engaged and mentally/physically healthy.</a:t>
            </a:r>
          </a:p>
          <a:p>
            <a:pPr lvl="1">
              <a:lnSpc>
                <a:spcPct val="100000"/>
              </a:lnSpc>
              <a:spcBef>
                <a:spcPts val="0"/>
              </a:spcBef>
              <a:spcAft>
                <a:spcPts val="1200"/>
              </a:spcAft>
              <a:buFont typeface="Wingdings" panose="05000000000000000000" pitchFamily="2" charset="2"/>
              <a:buChar char="§"/>
            </a:pPr>
            <a:r>
              <a:rPr lang="en-US" sz="3200" dirty="0"/>
              <a:t>Support establishment of </a:t>
            </a:r>
            <a:r>
              <a:rPr lang="en-US" sz="3200" b="1" dirty="0"/>
              <a:t>community day centers </a:t>
            </a:r>
            <a:r>
              <a:rPr lang="en-US" sz="3200" dirty="0"/>
              <a:t>and similar facilities for older people, where </a:t>
            </a:r>
            <a:r>
              <a:rPr lang="en-US" sz="3200" b="1" dirty="0"/>
              <a:t>group activities can be organized</a:t>
            </a:r>
            <a:r>
              <a:rPr lang="en-US" sz="3200" dirty="0"/>
              <a:t>, and </a:t>
            </a:r>
            <a:r>
              <a:rPr lang="en-US" sz="3200" b="1" dirty="0"/>
              <a:t>older adults can gather, connect and receive the support they need to lead healthier, more fulfilling lives.</a:t>
            </a:r>
          </a:p>
          <a:p>
            <a:pPr lvl="0">
              <a:lnSpc>
                <a:spcPct val="100000"/>
              </a:lnSpc>
              <a:spcBef>
                <a:spcPts val="0"/>
              </a:spcBef>
              <a:spcAft>
                <a:spcPts val="1200"/>
              </a:spcAft>
              <a:buFont typeface="Wingdings" panose="05000000000000000000" pitchFamily="2" charset="2"/>
              <a:buChar char="§"/>
            </a:pPr>
            <a:r>
              <a:rPr lang="en-US" sz="2600" b="1" dirty="0" smtClean="0"/>
              <a:t>.</a:t>
            </a:r>
            <a:endParaRPr lang="en-US" sz="2600" b="1" dirty="0"/>
          </a:p>
          <a:p>
            <a:endParaRPr lang="en-US" dirty="0"/>
          </a:p>
          <a:p>
            <a:endParaRPr lang="en-US" dirty="0"/>
          </a:p>
          <a:p>
            <a:endParaRPr lang="en-US" dirty="0"/>
          </a:p>
        </p:txBody>
      </p:sp>
    </p:spTree>
    <p:extLst>
      <p:ext uri="{BB962C8B-B14F-4D97-AF65-F5344CB8AC3E}">
        <p14:creationId xmlns:p14="http://schemas.microsoft.com/office/powerpoint/2010/main" val="194065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Municipal Service – </a:t>
            </a:r>
            <a:r>
              <a:rPr lang="en-GB" sz="4800" b="1" i="1" dirty="0"/>
              <a:t>60+ Clubs for Healthy and Active Life</a:t>
            </a:r>
            <a:endParaRPr lang="en-US" sz="4800" dirty="0"/>
          </a:p>
        </p:txBody>
      </p:sp>
      <p:pic>
        <p:nvPicPr>
          <p:cNvPr id="4098" name="Picture 2" descr="An illustrated poster with the UNFPA logo in bottom right corner and the Georgian title: International Day of Elder Persons with the three small illustrations showing elder men and women painting, exercising and sing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75409" y="2547345"/>
            <a:ext cx="7711369" cy="33843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224" y="2259108"/>
            <a:ext cx="3071370" cy="4316619"/>
          </a:xfrm>
          <a:prstGeom prst="rect">
            <a:avLst/>
          </a:prstGeom>
        </p:spPr>
      </p:pic>
    </p:spTree>
    <p:extLst>
      <p:ext uri="{BB962C8B-B14F-4D97-AF65-F5344CB8AC3E}">
        <p14:creationId xmlns:p14="http://schemas.microsoft.com/office/powerpoint/2010/main" val="54498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t>Municipal Service – </a:t>
            </a:r>
            <a:r>
              <a:rPr lang="en-GB" sz="4400" b="1" i="1" dirty="0" smtClean="0"/>
              <a:t>60+ Clubs for Healthy and Active Life</a:t>
            </a:r>
            <a:endParaRPr lang="en-US" sz="4400" b="1" i="1" dirty="0"/>
          </a:p>
        </p:txBody>
      </p:sp>
      <p:sp>
        <p:nvSpPr>
          <p:cNvPr id="5" name="TextBox 4"/>
          <p:cNvSpPr txBox="1"/>
          <p:nvPr/>
        </p:nvSpPr>
        <p:spPr>
          <a:xfrm>
            <a:off x="3741822" y="1595021"/>
            <a:ext cx="8315500" cy="5093702"/>
          </a:xfrm>
          <a:prstGeom prst="rect">
            <a:avLst/>
          </a:prstGeom>
          <a:noFill/>
        </p:spPr>
        <p:txBody>
          <a:bodyPr wrap="square" rtlCol="0">
            <a:spAutoFit/>
          </a:bodyPr>
          <a:lstStyle/>
          <a:p>
            <a:pPr marL="457200" indent="-457200">
              <a:buFont typeface="Wingdings" panose="05000000000000000000" pitchFamily="2" charset="2"/>
              <a:buChar char="§"/>
            </a:pPr>
            <a:r>
              <a:rPr lang="en-GB" sz="2500" dirty="0" smtClean="0"/>
              <a:t>UNFPA initiative based on the best international experience, including in </a:t>
            </a:r>
            <a:r>
              <a:rPr lang="en-GB" sz="2500" dirty="0" err="1" smtClean="0"/>
              <a:t>BiH</a:t>
            </a:r>
            <a:r>
              <a:rPr lang="en-GB" sz="2500" dirty="0" smtClean="0"/>
              <a:t>;</a:t>
            </a:r>
          </a:p>
          <a:p>
            <a:pPr marL="457200" indent="-457200">
              <a:buFont typeface="Wingdings" panose="05000000000000000000" pitchFamily="2" charset="2"/>
              <a:buChar char="§"/>
            </a:pPr>
            <a:r>
              <a:rPr lang="en-GB" sz="2500" dirty="0"/>
              <a:t>UNFPA advocated for and provided technical assistance in launching </a:t>
            </a:r>
            <a:r>
              <a:rPr lang="en-GB" sz="2500" i="1" dirty="0" smtClean="0"/>
              <a:t>60+Club</a:t>
            </a:r>
            <a:r>
              <a:rPr lang="en-GB" sz="2500" dirty="0" smtClean="0"/>
              <a:t>s</a:t>
            </a:r>
            <a:r>
              <a:rPr lang="en-GB" sz="2500" dirty="0" smtClean="0"/>
              <a:t>; supported study </a:t>
            </a:r>
            <a:r>
              <a:rPr lang="en-GB" sz="2500" dirty="0"/>
              <a:t>visits </a:t>
            </a:r>
            <a:r>
              <a:rPr lang="en-GB" sz="2500" dirty="0" smtClean="0"/>
              <a:t>in</a:t>
            </a:r>
            <a:r>
              <a:rPr lang="en-GB" sz="2500" dirty="0" smtClean="0"/>
              <a:t> </a:t>
            </a:r>
            <a:r>
              <a:rPr lang="en-GB" sz="2500" dirty="0" err="1" smtClean="0"/>
              <a:t>BiH</a:t>
            </a:r>
            <a:r>
              <a:rPr lang="en-GB" sz="2500" dirty="0" smtClean="0"/>
              <a:t>;</a:t>
            </a:r>
            <a:endParaRPr lang="en-GB" sz="2500" dirty="0"/>
          </a:p>
          <a:p>
            <a:pPr marL="457200" indent="-457200">
              <a:buFont typeface="Wingdings" panose="05000000000000000000" pitchFamily="2" charset="2"/>
              <a:buChar char="§"/>
            </a:pPr>
            <a:r>
              <a:rPr lang="en-GB" sz="2500" dirty="0" smtClean="0"/>
              <a:t>Since day one Clubs are fully funded by </a:t>
            </a:r>
            <a:r>
              <a:rPr lang="en-GB" sz="2500" dirty="0" smtClean="0"/>
              <a:t>City </a:t>
            </a:r>
            <a:r>
              <a:rPr lang="en-GB" sz="2500" dirty="0" smtClean="0"/>
              <a:t>Municipalities; as of </a:t>
            </a:r>
            <a:r>
              <a:rPr lang="en-GB" sz="2500" b="1" dirty="0" smtClean="0"/>
              <a:t>2025</a:t>
            </a:r>
            <a:r>
              <a:rPr lang="en-GB" sz="2500" dirty="0" smtClean="0"/>
              <a:t> – </a:t>
            </a:r>
            <a:r>
              <a:rPr lang="en-GB" sz="2500" b="1" dirty="0" smtClean="0"/>
              <a:t>four </a:t>
            </a:r>
            <a:r>
              <a:rPr lang="en-GB" sz="2500" b="1" i="1" dirty="0" smtClean="0"/>
              <a:t>60+ Clubs </a:t>
            </a:r>
            <a:r>
              <a:rPr lang="en-GB" sz="2500" b="1" dirty="0" smtClean="0"/>
              <a:t>operate </a:t>
            </a:r>
            <a:r>
              <a:rPr lang="en-GB" sz="2500" dirty="0" smtClean="0"/>
              <a:t>in </a:t>
            </a:r>
            <a:r>
              <a:rPr lang="en-GB" sz="2500" b="1" dirty="0" smtClean="0"/>
              <a:t>three  cities </a:t>
            </a:r>
            <a:r>
              <a:rPr lang="en-GB" sz="2500" dirty="0" smtClean="0"/>
              <a:t>in Georgia;</a:t>
            </a:r>
          </a:p>
          <a:p>
            <a:pPr marL="457200" indent="-457200">
              <a:buFont typeface="Wingdings" panose="05000000000000000000" pitchFamily="2" charset="2"/>
              <a:buChar char="§"/>
            </a:pPr>
            <a:r>
              <a:rPr lang="en-GB" sz="2500" dirty="0" smtClean="0"/>
              <a:t>Collaboration is based on the </a:t>
            </a:r>
            <a:r>
              <a:rPr lang="en-GB" sz="2500" dirty="0" err="1" smtClean="0"/>
              <a:t>MoU</a:t>
            </a:r>
            <a:r>
              <a:rPr lang="en-GB" sz="2500" dirty="0" smtClean="0"/>
              <a:t>: UNFPA provides technical assistance, mobilizes partnerships with private sector and donors, supports awareness raising activities to promote healthy and active ageing, overcome stigma related to ageing and older persons, and </a:t>
            </a:r>
            <a:r>
              <a:rPr lang="en-US" sz="2500" dirty="0" smtClean="0"/>
              <a:t>to foster </a:t>
            </a:r>
            <a:r>
              <a:rPr lang="en-US" sz="2500" dirty="0"/>
              <a:t>a positive image of ageing in </a:t>
            </a:r>
            <a:r>
              <a:rPr lang="en-US" sz="2500" dirty="0" smtClean="0"/>
              <a:t>the </a:t>
            </a:r>
            <a:r>
              <a:rPr lang="en-US" sz="2500" dirty="0" smtClean="0"/>
              <a:t>society. </a:t>
            </a:r>
            <a:endParaRPr lang="en-US" sz="2500" dirty="0"/>
          </a:p>
        </p:txBody>
      </p:sp>
      <p:pic>
        <p:nvPicPr>
          <p:cNvPr id="6" name="Picture 2"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277" y="4129145"/>
            <a:ext cx="3038883" cy="2320897"/>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99680" y="1892988"/>
            <a:ext cx="2314819" cy="2003151"/>
          </a:xfrm>
          <a:prstGeom prst="rect">
            <a:avLst/>
          </a:prstGeom>
        </p:spPr>
      </p:pic>
    </p:spTree>
    <p:extLst>
      <p:ext uri="{BB962C8B-B14F-4D97-AF65-F5344CB8AC3E}">
        <p14:creationId xmlns:p14="http://schemas.microsoft.com/office/powerpoint/2010/main" val="109617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92801"/>
            <a:ext cx="10772775" cy="1520098"/>
          </a:xfrm>
        </p:spPr>
        <p:txBody>
          <a:bodyPr>
            <a:normAutofit/>
          </a:bodyPr>
          <a:lstStyle/>
          <a:p>
            <a:r>
              <a:rPr lang="en-GB" sz="4400" dirty="0"/>
              <a:t>Municipal Service – </a:t>
            </a:r>
            <a:r>
              <a:rPr lang="en-GB" sz="4400" b="1" i="1" dirty="0"/>
              <a:t>60+ Clubs for Healthy and Active Life</a:t>
            </a:r>
            <a:endParaRPr lang="en-US" sz="4400" dirty="0"/>
          </a:p>
        </p:txBody>
      </p:sp>
      <p:sp>
        <p:nvSpPr>
          <p:cNvPr id="5" name="TextBox 4"/>
          <p:cNvSpPr txBox="1"/>
          <p:nvPr/>
        </p:nvSpPr>
        <p:spPr>
          <a:xfrm>
            <a:off x="6528021" y="1606163"/>
            <a:ext cx="5001370" cy="409342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smtClean="0"/>
              <a:t>Membership-based </a:t>
            </a:r>
            <a:r>
              <a:rPr lang="en-US" sz="2400" dirty="0"/>
              <a:t>club, a socialization space for older </a:t>
            </a:r>
            <a:r>
              <a:rPr lang="en-US" sz="2400" dirty="0" smtClean="0"/>
              <a:t>people</a:t>
            </a:r>
          </a:p>
          <a:p>
            <a:pPr marL="285750" indent="-285750">
              <a:spcAft>
                <a:spcPts val="1200"/>
              </a:spcAft>
              <a:buFont typeface="Arial" panose="020B0604020202020204" pitchFamily="34" charset="0"/>
              <a:buChar char="•"/>
            </a:pPr>
            <a:r>
              <a:rPr lang="en-US" sz="2400" dirty="0" smtClean="0"/>
              <a:t>Opportunity </a:t>
            </a:r>
            <a:r>
              <a:rPr lang="en-US" sz="2400" dirty="0"/>
              <a:t>to learn new skills with their peers, share their experiences, plan and organize various events themselves, and get acquainted with new information and ideas</a:t>
            </a:r>
            <a:r>
              <a:rPr lang="en-US" sz="2400" dirty="0" smtClean="0"/>
              <a:t>.</a:t>
            </a:r>
          </a:p>
          <a:p>
            <a:pPr marL="285750" indent="-285750">
              <a:spcAft>
                <a:spcPts val="1200"/>
              </a:spcAft>
              <a:buFont typeface="Arial" panose="020B0604020202020204" pitchFamily="34" charset="0"/>
              <a:buChar char="•"/>
            </a:pPr>
            <a:r>
              <a:rPr lang="en-US" sz="2400" dirty="0"/>
              <a:t>The club is aimed to become a regular part of the life and social process of older people</a:t>
            </a:r>
          </a:p>
        </p:txBody>
      </p:sp>
      <p:pic>
        <p:nvPicPr>
          <p:cNvPr id="11" name="Picture 8" descr="A bunch of elder and young people are sitting in a room together, discussing somethi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4271904"/>
            <a:ext cx="3970298" cy="22332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A Georgian woman, 80, wearing light green suit, is reading a b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8645" y="1553684"/>
            <a:ext cx="2044479" cy="30612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1405" y="4468766"/>
            <a:ext cx="2533869" cy="2275930"/>
          </a:xfrm>
          <a:prstGeom prst="rect">
            <a:avLst/>
          </a:prstGeom>
        </p:spPr>
      </p:pic>
      <p:pic>
        <p:nvPicPr>
          <p:cNvPr id="14" name="Picture 13" descr="C:\Users\Guest1\Downloads\DSC_524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831" y="1894191"/>
            <a:ext cx="3244232" cy="2296421"/>
          </a:xfrm>
          <a:prstGeom prst="rect">
            <a:avLst/>
          </a:prstGeom>
          <a:noFill/>
          <a:ln>
            <a:noFill/>
          </a:ln>
        </p:spPr>
      </p:pic>
    </p:spTree>
    <p:extLst>
      <p:ext uri="{BB962C8B-B14F-4D97-AF65-F5344CB8AC3E}">
        <p14:creationId xmlns:p14="http://schemas.microsoft.com/office/powerpoint/2010/main" val="1900941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5" y="239395"/>
            <a:ext cx="10772775" cy="1345170"/>
          </a:xfrm>
        </p:spPr>
        <p:txBody>
          <a:bodyPr>
            <a:normAutofit/>
          </a:bodyPr>
          <a:lstStyle/>
          <a:p>
            <a:r>
              <a:rPr lang="en-GB" sz="4400" dirty="0"/>
              <a:t>Municipal Service – </a:t>
            </a:r>
            <a:r>
              <a:rPr lang="en-GB" sz="4400" b="1" i="1" dirty="0"/>
              <a:t>60+ Clubs for Healthy and Active Life</a:t>
            </a:r>
            <a:endParaRPr lang="en-US" sz="4400" dirty="0"/>
          </a:p>
        </p:txBody>
      </p:sp>
      <p:pic>
        <p:nvPicPr>
          <p:cNvPr id="2054" name="Picture 6" descr="A bunch of people, both women and men are standing in a room full of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543" y="1675770"/>
            <a:ext cx="3352731" cy="223627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6281529" y="1675770"/>
            <a:ext cx="5406887" cy="4621663"/>
          </a:xfrm>
        </p:spPr>
        <p:txBody>
          <a:bodyPr>
            <a:noAutofit/>
          </a:bodyPr>
          <a:lstStyle/>
          <a:p>
            <a:pPr>
              <a:lnSpc>
                <a:spcPct val="100000"/>
              </a:lnSpc>
              <a:spcBef>
                <a:spcPts val="0"/>
              </a:spcBef>
              <a:spcAft>
                <a:spcPts val="1200"/>
              </a:spcAft>
            </a:pPr>
            <a:r>
              <a:rPr lang="en-US" b="1" dirty="0">
                <a:solidFill>
                  <a:schemeClr val="tx1"/>
                </a:solidFill>
              </a:rPr>
              <a:t>Advisory </a:t>
            </a:r>
            <a:r>
              <a:rPr lang="en-US" b="1" dirty="0" smtClean="0">
                <a:solidFill>
                  <a:schemeClr val="tx1"/>
                </a:solidFill>
              </a:rPr>
              <a:t>Board</a:t>
            </a:r>
            <a:r>
              <a:rPr lang="en-US" dirty="0">
                <a:solidFill>
                  <a:schemeClr val="tx1"/>
                </a:solidFill>
              </a:rPr>
              <a:t> </a:t>
            </a:r>
            <a:r>
              <a:rPr lang="en-US" dirty="0" smtClean="0">
                <a:solidFill>
                  <a:schemeClr val="tx1"/>
                </a:solidFill>
              </a:rPr>
              <a:t>aims to </a:t>
            </a:r>
            <a:r>
              <a:rPr lang="en-US" dirty="0">
                <a:solidFill>
                  <a:schemeClr val="tx1"/>
                </a:solidFill>
              </a:rPr>
              <a:t>provide the club and its leaders with the necessary support, advice and </a:t>
            </a:r>
            <a:r>
              <a:rPr lang="en-US" dirty="0" smtClean="0">
                <a:solidFill>
                  <a:schemeClr val="tx1"/>
                </a:solidFill>
              </a:rPr>
              <a:t>assistance;</a:t>
            </a:r>
          </a:p>
          <a:p>
            <a:pPr>
              <a:lnSpc>
                <a:spcPct val="100000"/>
              </a:lnSpc>
              <a:spcBef>
                <a:spcPts val="0"/>
              </a:spcBef>
              <a:spcAft>
                <a:spcPts val="1200"/>
              </a:spcAft>
            </a:pPr>
            <a:r>
              <a:rPr lang="en-US" dirty="0"/>
              <a:t>● </a:t>
            </a:r>
            <a:r>
              <a:rPr lang="en-US" dirty="0" smtClean="0"/>
              <a:t>Advisory Board ensures </a:t>
            </a:r>
            <a:r>
              <a:rPr lang="en-US" dirty="0"/>
              <a:t>the </a:t>
            </a:r>
            <a:r>
              <a:rPr lang="en-US" dirty="0" smtClean="0"/>
              <a:t>Club's </a:t>
            </a:r>
            <a:r>
              <a:rPr lang="en-US" dirty="0"/>
              <a:t>connection with individuals or organizations that can sponsor the club, make donations, or otherwise provide assistance to the club;</a:t>
            </a:r>
          </a:p>
          <a:p>
            <a:pPr>
              <a:lnSpc>
                <a:spcPct val="100000"/>
              </a:lnSpc>
              <a:spcBef>
                <a:spcPts val="0"/>
              </a:spcBef>
              <a:spcAft>
                <a:spcPts val="1200"/>
              </a:spcAft>
            </a:pPr>
            <a:r>
              <a:rPr lang="en-US" dirty="0"/>
              <a:t>● </a:t>
            </a:r>
            <a:r>
              <a:rPr lang="en-US" dirty="0" smtClean="0"/>
              <a:t>The Board meets once </a:t>
            </a:r>
            <a:r>
              <a:rPr lang="en-US" dirty="0"/>
              <a:t>/ twice a </a:t>
            </a:r>
            <a:r>
              <a:rPr lang="en-US" dirty="0" smtClean="0"/>
              <a:t>year.</a:t>
            </a:r>
            <a:endParaRPr lang="en-US"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2607" y="2289975"/>
            <a:ext cx="3235894" cy="2838616"/>
          </a:xfrm>
          <a:prstGeom prst="rect">
            <a:avLst/>
          </a:prstGeom>
        </p:spPr>
      </p:pic>
      <p:pic>
        <p:nvPicPr>
          <p:cNvPr id="2052" name="Picture 4" descr="Several elder women are sitting together at a ta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309606"/>
            <a:ext cx="3295450" cy="224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83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027117"/>
          </a:xfrm>
        </p:spPr>
        <p:txBody>
          <a:bodyPr>
            <a:noAutofit/>
          </a:bodyPr>
          <a:lstStyle/>
          <a:p>
            <a:r>
              <a:rPr lang="en-GB" sz="4400" dirty="0"/>
              <a:t>Municipal Service – </a:t>
            </a:r>
            <a:r>
              <a:rPr lang="en-GB" sz="4400" b="1" i="1" dirty="0"/>
              <a:t>60+ Clubs for Healthy and Active Life</a:t>
            </a:r>
            <a:endParaRPr lang="en-US" sz="4400" dirty="0"/>
          </a:p>
        </p:txBody>
      </p:sp>
      <p:sp>
        <p:nvSpPr>
          <p:cNvPr id="3" name="Content Placeholder 2"/>
          <p:cNvSpPr>
            <a:spLocks noGrp="1"/>
          </p:cNvSpPr>
          <p:nvPr>
            <p:ph idx="1"/>
          </p:nvPr>
        </p:nvSpPr>
        <p:spPr>
          <a:xfrm>
            <a:off x="6581775" y="1470990"/>
            <a:ext cx="4848606" cy="5063160"/>
          </a:xfrm>
        </p:spPr>
        <p:txBody>
          <a:bodyPr>
            <a:normAutofit/>
          </a:bodyPr>
          <a:lstStyle/>
          <a:p>
            <a:pPr>
              <a:lnSpc>
                <a:spcPct val="100000"/>
              </a:lnSpc>
              <a:spcBef>
                <a:spcPts val="0"/>
              </a:spcBef>
              <a:spcAft>
                <a:spcPts val="1200"/>
              </a:spcAft>
            </a:pPr>
            <a:r>
              <a:rPr lang="en-US" b="1" dirty="0"/>
              <a:t>The activities of the 60+ </a:t>
            </a:r>
            <a:r>
              <a:rPr lang="en-US" b="1" dirty="0" smtClean="0"/>
              <a:t>Clubs</a:t>
            </a:r>
            <a:r>
              <a:rPr lang="en-US" dirty="0" smtClean="0"/>
              <a:t> </a:t>
            </a:r>
            <a:r>
              <a:rPr lang="en-US" dirty="0"/>
              <a:t>include: therapeutic physical exercises (under the supervision of a specialist), foreign language and computer/IT literacy lessons, sports and intellectual games, art circles and workshops, and culinary sessions. </a:t>
            </a:r>
          </a:p>
          <a:p>
            <a:pPr>
              <a:lnSpc>
                <a:spcPct val="100000"/>
              </a:lnSpc>
              <a:spcBef>
                <a:spcPts val="0"/>
              </a:spcBef>
              <a:spcAft>
                <a:spcPts val="1200"/>
              </a:spcAft>
            </a:pPr>
            <a:r>
              <a:rPr lang="en-US" dirty="0"/>
              <a:t>The program is based on international standards and takes into account the experience of a number of countries, including </a:t>
            </a:r>
            <a:r>
              <a:rPr lang="en-US" dirty="0" err="1"/>
              <a:t>BiH</a:t>
            </a:r>
            <a:r>
              <a:rPr lang="en-US" dirty="0"/>
              <a:t>.</a:t>
            </a:r>
          </a:p>
          <a:p>
            <a:pPr>
              <a:lnSpc>
                <a:spcPct val="100000"/>
              </a:lnSpc>
              <a:spcBef>
                <a:spcPts val="0"/>
              </a:spcBef>
              <a:spcAft>
                <a:spcPts val="1200"/>
              </a:spcAft>
            </a:pPr>
            <a:endParaRPr lang="en-US" dirty="0"/>
          </a:p>
        </p:txBody>
      </p:sp>
      <p:pic>
        <p:nvPicPr>
          <p:cNvPr id="5" name="Picture 2" descr="A bunch of elder people attending an informal lesson at 60+ clu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92" y="4824768"/>
            <a:ext cx="2821503" cy="188194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6813" y="2308107"/>
            <a:ext cx="3974962" cy="1826192"/>
          </a:xfrm>
          <a:prstGeom prst="rect">
            <a:avLst/>
          </a:prstGeom>
        </p:spPr>
      </p:pic>
      <p:pic>
        <p:nvPicPr>
          <p:cNvPr id="8" name="Picture 7" descr="C:\Users\Guest1\Downloads\DSC_535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192" y="3239677"/>
            <a:ext cx="2545025" cy="1690624"/>
          </a:xfrm>
          <a:prstGeom prst="rect">
            <a:avLst/>
          </a:prstGeom>
          <a:noFill/>
          <a:ln>
            <a:noFill/>
          </a:ln>
        </p:spPr>
      </p:pic>
      <p:pic>
        <p:nvPicPr>
          <p:cNvPr id="1026" name="Picture 2" descr="No photo description availa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123" y="4330482"/>
            <a:ext cx="3168305" cy="23762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Elder women sitting at a table drawi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91" y="1767751"/>
            <a:ext cx="3181071" cy="1778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573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170241"/>
          </a:xfrm>
        </p:spPr>
        <p:txBody>
          <a:bodyPr>
            <a:normAutofit/>
          </a:bodyPr>
          <a:lstStyle/>
          <a:p>
            <a:r>
              <a:rPr lang="en-US" sz="4400" b="1" i="1" dirty="0" smtClean="0"/>
              <a:t>60+ Clubs </a:t>
            </a:r>
            <a:r>
              <a:rPr lang="en-US" sz="4400" b="1" dirty="0" smtClean="0"/>
              <a:t>– a </a:t>
            </a:r>
            <a:r>
              <a:rPr lang="en-US" sz="4400" b="1" dirty="0"/>
              <a:t>S</a:t>
            </a:r>
            <a:r>
              <a:rPr lang="en-US" sz="4400" b="1" dirty="0" smtClean="0"/>
              <a:t>pace for Intergenerational Dialogue</a:t>
            </a:r>
            <a:r>
              <a:rPr lang="en-US" sz="4400" dirty="0" smtClean="0"/>
              <a:t> </a:t>
            </a:r>
            <a:endParaRPr lang="en-US" sz="4400" dirty="0"/>
          </a:p>
        </p:txBody>
      </p:sp>
      <p:pic>
        <p:nvPicPr>
          <p:cNvPr id="1030" name="Picture 6" descr="Young girls presenting elder people a painting that they made toge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431" y="1517227"/>
            <a:ext cx="3520607" cy="23482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y be an image of 2 people"/>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0" y="3554575"/>
            <a:ext cx="3160901" cy="21067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be an image of 8 people and tex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6906" y="4746822"/>
            <a:ext cx="3167540" cy="21111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52160" y="1773141"/>
            <a:ext cx="6106602" cy="4401205"/>
          </a:xfrm>
          <a:prstGeom prst="rect">
            <a:avLst/>
          </a:prstGeom>
          <a:noFill/>
        </p:spPr>
        <p:txBody>
          <a:bodyPr wrap="square" rtlCol="0">
            <a:spAutoFit/>
          </a:bodyPr>
          <a:lstStyle/>
          <a:p>
            <a:pPr>
              <a:spcAft>
                <a:spcPts val="1200"/>
              </a:spcAft>
            </a:pPr>
            <a:r>
              <a:rPr lang="en-US" sz="2400" dirty="0"/>
              <a:t>UNFPA </a:t>
            </a:r>
            <a:r>
              <a:rPr lang="en-US" sz="2400" dirty="0" smtClean="0"/>
              <a:t>launched </a:t>
            </a:r>
            <a:r>
              <a:rPr lang="en-US" sz="2400" dirty="0"/>
              <a:t>series of </a:t>
            </a:r>
            <a:r>
              <a:rPr lang="en-US" sz="2400" b="1" dirty="0"/>
              <a:t>intergenerational dialogues</a:t>
            </a:r>
            <a:r>
              <a:rPr lang="en-US" sz="2400" dirty="0"/>
              <a:t> that brought together older persons and youth to explore common interests and challenges</a:t>
            </a:r>
            <a:r>
              <a:rPr lang="en-US" sz="2400" dirty="0" smtClean="0"/>
              <a:t>.</a:t>
            </a:r>
          </a:p>
          <a:p>
            <a:pPr>
              <a:spcAft>
                <a:spcPts val="1200"/>
              </a:spcAft>
            </a:pPr>
            <a:r>
              <a:rPr lang="en-US" sz="2400" dirty="0" smtClean="0"/>
              <a:t>Aim: Connecting generations, sharing experiences, fostering generational learning and a sense of collective reflection</a:t>
            </a:r>
          </a:p>
          <a:p>
            <a:pPr>
              <a:spcAft>
                <a:spcPts val="1200"/>
              </a:spcAft>
            </a:pPr>
            <a:r>
              <a:rPr lang="en-US" sz="2400" dirty="0" smtClean="0"/>
              <a:t>Topics:</a:t>
            </a:r>
          </a:p>
          <a:p>
            <a:pPr>
              <a:spcAft>
                <a:spcPts val="1200"/>
              </a:spcAft>
            </a:pPr>
            <a:r>
              <a:rPr lang="en-US" sz="2400" dirty="0" smtClean="0"/>
              <a:t>Human Rights</a:t>
            </a:r>
          </a:p>
          <a:p>
            <a:pPr>
              <a:spcAft>
                <a:spcPts val="1200"/>
              </a:spcAft>
            </a:pPr>
            <a:r>
              <a:rPr lang="en-US" sz="2400" dirty="0" smtClean="0"/>
              <a:t>Gender roles and stereotypes within the family</a:t>
            </a:r>
            <a:endParaRPr lang="en-US" sz="2400" dirty="0"/>
          </a:p>
        </p:txBody>
      </p:sp>
    </p:spTree>
    <p:extLst>
      <p:ext uri="{BB962C8B-B14F-4D97-AF65-F5344CB8AC3E}">
        <p14:creationId xmlns:p14="http://schemas.microsoft.com/office/powerpoint/2010/main" val="1427082896"/>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7758</TotalTime>
  <Words>1590</Words>
  <Application>Microsoft Office PowerPoint</Application>
  <PresentationFormat>Widescreen</PresentationFormat>
  <Paragraphs>82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Sylfaen</vt:lpstr>
      <vt:lpstr>Wingdings</vt:lpstr>
      <vt:lpstr>Metropolitan</vt:lpstr>
      <vt:lpstr>Promoting Active and Healthy Ageing  at the local level in Georgia</vt:lpstr>
      <vt:lpstr>Loneliness and Social Isolation among Older People UNFPA EECARO &amp; UCL, UK, 2022</vt:lpstr>
      <vt:lpstr>Recommendations</vt:lpstr>
      <vt:lpstr>Municipal Service – 60+ Clubs for Healthy and Active Life</vt:lpstr>
      <vt:lpstr>Municipal Service – 60+ Clubs for Healthy and Active Life</vt:lpstr>
      <vt:lpstr>Municipal Service – 60+ Clubs for Healthy and Active Life</vt:lpstr>
      <vt:lpstr>Municipal Service – 60+ Clubs for Healthy and Active Life</vt:lpstr>
      <vt:lpstr>Municipal Service – 60+ Clubs for Healthy and Active Life</vt:lpstr>
      <vt:lpstr>60+ Clubs – a Space for Intergenerational Dialogue </vt:lpstr>
      <vt:lpstr>THANK YOU!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Active and Healthy Ageing at the local level in Georgia</dc:title>
  <dc:creator>Guest1</dc:creator>
  <cp:lastModifiedBy>Guest1</cp:lastModifiedBy>
  <cp:revision>89</cp:revision>
  <cp:lastPrinted>2025-10-07T12:29:14Z</cp:lastPrinted>
  <dcterms:created xsi:type="dcterms:W3CDTF">2025-09-29T14:10:32Z</dcterms:created>
  <dcterms:modified xsi:type="dcterms:W3CDTF">2025-10-22T16:21:44Z</dcterms:modified>
</cp:coreProperties>
</file>