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yne" panose="020B0604020202020204" charset="0"/>
      <p:regular r:id="rId19"/>
    </p:embeddedFont>
    <p:embeddedFont>
      <p:font typeface="Syne Extra Bold" panose="020B0604020202020204" charset="0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4F41B8-A144-1FC6-4505-38A5D935E920}" name="Пользователь" initials="П" userId="Пользователь" providerId="None"/>
  <p188:author id="{2A66E9EE-5F76-FA4F-2134-4B7B91E85961}" name="alexandre sidorenko" initials="as" userId="9efeff9e018859e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7" d="100"/>
          <a:sy n="67" d="100"/>
        </p:scale>
        <p:origin x="38" y="211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700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89" y="1960352"/>
            <a:ext cx="7796756" cy="1687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000" b="1" dirty="0">
                <a:solidFill>
                  <a:srgbClr val="F96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СТАРЕНИЕ НАСЕЛЕНИЯ КЫРГЫЗСКОЙ РЕСПУБЛИКИ:</a:t>
            </a:r>
            <a:endParaRPr lang="en-US" sz="4000" dirty="0">
              <a:solidFill>
                <a:srgbClr val="F96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293307" y="3699985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F9600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ВЫЗОВЫ И ПЕРСПЕКТИВЫ</a:t>
            </a:r>
            <a:endParaRPr lang="en-US" sz="6150" dirty="0">
              <a:solidFill>
                <a:srgbClr val="F9600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6042184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latin typeface="Syne" pitchFamily="34" charset="0"/>
                <a:ea typeface="Syne" pitchFamily="34" charset="-122"/>
                <a:cs typeface="Syne" pitchFamily="34" charset="-120"/>
              </a:rPr>
              <a:t>Аналитический обзор по материалам переписи населения 2022 года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89" y="7081342"/>
            <a:ext cx="75564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latin typeface="Syne" pitchFamily="34" charset="0"/>
                <a:ea typeface="Syne" pitchFamily="34" charset="-122"/>
                <a:cs typeface="Syne" pitchFamily="34" charset="-120"/>
              </a:rPr>
              <a:t>Бишкек, 2025</a:t>
            </a:r>
            <a:endParaRPr lang="en-US" sz="1400" dirty="0"/>
          </a:p>
        </p:txBody>
      </p:sp>
      <p:pic>
        <p:nvPicPr>
          <p:cNvPr id="2049" name="Рисунок 3">
            <a:extLst>
              <a:ext uri="{FF2B5EF4-FFF2-40B4-BE49-F238E27FC236}">
                <a16:creationId xmlns:a16="http://schemas.microsoft.com/office/drawing/2014/main" id="{A94E67C1-DBA2-4F2F-BFCA-27D1176BE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8253" y="583127"/>
            <a:ext cx="2092325" cy="51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5">
            <a:extLst>
              <a:ext uri="{FF2B5EF4-FFF2-40B4-BE49-F238E27FC236}">
                <a16:creationId xmlns:a16="http://schemas.microsoft.com/office/drawing/2014/main" id="{A9577A58-0FA3-432A-A336-92D2500B9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8" r="17126" b="27550"/>
          <a:stretch>
            <a:fillRect/>
          </a:stretch>
        </p:blipFill>
        <p:spPr bwMode="auto">
          <a:xfrm>
            <a:off x="8732378" y="347761"/>
            <a:ext cx="2092325" cy="91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2FDA698-5865-4E2A-9C80-879C46DD340C}"/>
              </a:ext>
            </a:extLst>
          </p:cNvPr>
          <p:cNvGrpSpPr/>
          <p:nvPr/>
        </p:nvGrpSpPr>
        <p:grpSpPr>
          <a:xfrm>
            <a:off x="6053700" y="543078"/>
            <a:ext cx="2384425" cy="658812"/>
            <a:chOff x="0" y="0"/>
            <a:chExt cx="2385060" cy="657860"/>
          </a:xfrm>
          <a:solidFill>
            <a:schemeClr val="bg1"/>
          </a:solidFill>
        </p:grpSpPr>
        <p:pic>
          <p:nvPicPr>
            <p:cNvPr id="11" name="Picture 1" descr="C:\Users\kainazarov\AppData\Local\Microsoft\Windows\INetCache\Content.MSO\C1DABE37.tmp">
              <a:extLst>
                <a:ext uri="{FF2B5EF4-FFF2-40B4-BE49-F238E27FC236}">
                  <a16:creationId xmlns:a16="http://schemas.microsoft.com/office/drawing/2014/main" id="{86E23CA2-5304-4437-A817-630DBD6D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7860" cy="65786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2" name="Надпись 2">
              <a:extLst>
                <a:ext uri="{FF2B5EF4-FFF2-40B4-BE49-F238E27FC236}">
                  <a16:creationId xmlns:a16="http://schemas.microsoft.com/office/drawing/2014/main" id="{E9D24EBA-16B3-46BA-9173-4F77C53D6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" y="45720"/>
              <a:ext cx="1699260" cy="5791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ru-RU" sz="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Министерство труда, социального обеспечения и миграции Кыргызской Республики</a:t>
              </a:r>
              <a:endParaRPr lang="ru-RU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023" y="636151"/>
            <a:ext cx="13122354" cy="13465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Стратегические Направления: </a:t>
            </a:r>
            <a:r>
              <a:rPr lang="en-US" sz="4200" b="1" dirty="0" err="1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От</a:t>
            </a:r>
            <a:r>
              <a:rPr lang="en-US" sz="420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</a:t>
            </a:r>
            <a:r>
              <a:rPr lang="en-US" sz="4200" b="1" dirty="0" err="1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Бремени</a:t>
            </a:r>
            <a:r>
              <a:rPr lang="ru-RU" sz="420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</a:t>
            </a:r>
            <a:r>
              <a:rPr lang="ru-RU" sz="4200" b="1" dirty="0">
                <a:solidFill>
                  <a:srgbClr val="F4F1F0"/>
                </a:solidFill>
                <a:highlight>
                  <a:srgbClr val="C0C0C0"/>
                </a:highlight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старения</a:t>
            </a:r>
            <a:r>
              <a:rPr lang="ru-RU" sz="420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</a:t>
            </a:r>
            <a:r>
              <a:rPr lang="en-US" sz="420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 Активному Долголетию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54023" y="2413635"/>
            <a:ext cx="13122354" cy="3448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Необходимо сменить парадигму: рассматривать старение </a:t>
            </a:r>
            <a:r>
              <a:rPr lang="en-US" sz="1650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как</a:t>
            </a: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highlight>
                  <a:srgbClr val="81B61C"/>
                </a:highlight>
                <a:latin typeface="Syne" pitchFamily="34" charset="0"/>
                <a:ea typeface="Syne" pitchFamily="34" charset="-122"/>
                <a:cs typeface="Syne" pitchFamily="34" charset="-120"/>
              </a:rPr>
              <a:t>инвестиции</a:t>
            </a:r>
            <a:r>
              <a:rPr lang="ru-RU" sz="1650" dirty="0">
                <a:solidFill>
                  <a:srgbClr val="000000"/>
                </a:solidFill>
                <a:highlight>
                  <a:srgbClr val="81B61C"/>
                </a:highlight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1650" dirty="0">
                <a:solidFill>
                  <a:srgbClr val="000000"/>
                </a:solidFill>
                <a:highlight>
                  <a:srgbClr val="81B61C"/>
                </a:highlight>
                <a:latin typeface="Syne" pitchFamily="34" charset="0"/>
                <a:ea typeface="Syne" pitchFamily="34" charset="-122"/>
                <a:cs typeface="Syne" pitchFamily="34" charset="-120"/>
              </a:rPr>
              <a:t> в </a:t>
            </a:r>
            <a:r>
              <a:rPr lang="ru-RU" sz="1650" dirty="0">
                <a:solidFill>
                  <a:srgbClr val="000000"/>
                </a:solidFill>
                <a:highlight>
                  <a:srgbClr val="81B61C"/>
                </a:highlight>
                <a:latin typeface="Syne" pitchFamily="34" charset="0"/>
                <a:ea typeface="Syne" pitchFamily="34" charset="-122"/>
                <a:cs typeface="Syne" pitchFamily="34" charset="-120"/>
              </a:rPr>
              <a:t> социально-экономическое </a:t>
            </a:r>
            <a:r>
              <a:rPr lang="en-US" sz="1650" dirty="0" err="1">
                <a:solidFill>
                  <a:srgbClr val="000000"/>
                </a:solidFill>
                <a:highlight>
                  <a:srgbClr val="81B61C"/>
                </a:highlight>
                <a:latin typeface="Syne" pitchFamily="34" charset="0"/>
                <a:ea typeface="Syne" pitchFamily="34" charset="-122"/>
                <a:cs typeface="Syne" pitchFamily="34" charset="-120"/>
              </a:rPr>
              <a:t>благополучие</a:t>
            </a: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, а не как социальное бремя.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1273373" y="3318034"/>
            <a:ext cx="3745468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Финансовая Безопасность</a:t>
            </a:r>
            <a:endParaRPr lang="en-US" sz="2100" dirty="0"/>
          </a:p>
        </p:txBody>
      </p:sp>
      <p:sp>
        <p:nvSpPr>
          <p:cNvPr id="5" name="Text 3"/>
          <p:cNvSpPr/>
          <p:nvPr/>
        </p:nvSpPr>
        <p:spPr>
          <a:xfrm>
            <a:off x="754023" y="3783806"/>
            <a:ext cx="4264819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Поэтапный рост пенсии до прожиточного минимума; адресные надбавки.</a:t>
            </a:r>
            <a:endParaRPr lang="en-US" sz="16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842" y="3000732"/>
            <a:ext cx="4592717" cy="4592717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7457" y="4309348"/>
            <a:ext cx="302895" cy="30289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11558" y="3318034"/>
            <a:ext cx="2693194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Доступные Услуги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9611558" y="3783806"/>
            <a:ext cx="4264819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Сеть дневных центров, мобильные гериатрические бригады, развитие патронажа.</a:t>
            </a:r>
            <a:endParaRPr lang="en-US" sz="16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842" y="3000732"/>
            <a:ext cx="4592717" cy="4592717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99928" y="4309348"/>
            <a:ext cx="302895" cy="302895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11558" y="5775960"/>
            <a:ext cx="3831550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Система Здравоохранения</a:t>
            </a:r>
            <a:endParaRPr lang="en-US" sz="2100" dirty="0"/>
          </a:p>
        </p:txBody>
      </p:sp>
      <p:sp>
        <p:nvSpPr>
          <p:cNvPr id="13" name="Text 7"/>
          <p:cNvSpPr/>
          <p:nvPr/>
        </p:nvSpPr>
        <p:spPr>
          <a:xfrm>
            <a:off x="9611558" y="6241733"/>
            <a:ext cx="4264819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Интеграция гериатрии в ПМСП; </a:t>
            </a:r>
            <a:r>
              <a:rPr lang="en-US" sz="1650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подготовка</a:t>
            </a: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ru-RU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специализированных</a:t>
            </a: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кадров; </a:t>
            </a:r>
            <a:r>
              <a:rPr lang="en-US" sz="1650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развитие</a:t>
            </a: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1650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реабилитации</a:t>
            </a:r>
            <a:r>
              <a:rPr lang="ru-RU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; профилактика</a:t>
            </a:r>
            <a:endParaRPr lang="en-US" sz="16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8842" y="3000732"/>
            <a:ext cx="4592717" cy="4592717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99928" y="5981819"/>
            <a:ext cx="302895" cy="302895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958578" y="5775960"/>
            <a:ext cx="306026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Борьба с Эйджизмом</a:t>
            </a:r>
            <a:endParaRPr lang="en-US" sz="2100" dirty="0"/>
          </a:p>
        </p:txBody>
      </p:sp>
      <p:sp>
        <p:nvSpPr>
          <p:cNvPr id="17" name="Text 9"/>
          <p:cNvSpPr/>
          <p:nvPr/>
        </p:nvSpPr>
        <p:spPr>
          <a:xfrm>
            <a:off x="754023" y="6241733"/>
            <a:ext cx="4264819" cy="1034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6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Просветительские программы, изменение общественного мнения, законодательная защита.</a:t>
            </a:r>
            <a:endParaRPr lang="en-US" sz="16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8842" y="3000732"/>
            <a:ext cx="4592717" cy="4592717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27457" y="5981819"/>
            <a:ext cx="302895" cy="3028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376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4475" y="443508"/>
            <a:ext cx="8015049" cy="1007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Ожидаемые Результаты к 2035 Году</a:t>
            </a:r>
            <a:endParaRPr lang="en-US" sz="3150" dirty="0"/>
          </a:p>
        </p:txBody>
      </p:sp>
      <p:sp>
        <p:nvSpPr>
          <p:cNvPr id="4" name="Text 1"/>
          <p:cNvSpPr/>
          <p:nvPr/>
        </p:nvSpPr>
        <p:spPr>
          <a:xfrm>
            <a:off x="564475" y="1693426"/>
            <a:ext cx="8015049" cy="516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Кыргызская Республика ставит перед собой амбициозные цели для трансформации вызовов старения в возможности активного долголетия.</a:t>
            </a:r>
            <a:endParaRPr lang="en-US" sz="1250" dirty="0"/>
          </a:p>
        </p:txBody>
      </p:sp>
      <p:sp>
        <p:nvSpPr>
          <p:cNvPr id="5" name="Shape 2"/>
          <p:cNvSpPr/>
          <p:nvPr/>
        </p:nvSpPr>
        <p:spPr>
          <a:xfrm>
            <a:off x="564475" y="2633067"/>
            <a:ext cx="3926919" cy="1452324"/>
          </a:xfrm>
          <a:prstGeom prst="roundRect">
            <a:avLst>
              <a:gd name="adj" fmla="val 7555"/>
            </a:avLst>
          </a:prstGeom>
          <a:solidFill>
            <a:srgbClr val="152025">
              <a:alpha val="95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564475" y="2610207"/>
            <a:ext cx="3926919" cy="91440"/>
          </a:xfrm>
          <a:prstGeom prst="roundRect">
            <a:avLst>
              <a:gd name="adj" fmla="val 74093"/>
            </a:avLst>
          </a:prstGeom>
          <a:solidFill>
            <a:srgbClr val="A9F00F"/>
          </a:solidFill>
          <a:ln/>
        </p:spPr>
      </p:sp>
      <p:sp>
        <p:nvSpPr>
          <p:cNvPr id="7" name="Shape 4"/>
          <p:cNvSpPr/>
          <p:nvPr/>
        </p:nvSpPr>
        <p:spPr>
          <a:xfrm>
            <a:off x="2286000" y="2391132"/>
            <a:ext cx="483870" cy="483870"/>
          </a:xfrm>
          <a:prstGeom prst="roundRect">
            <a:avLst>
              <a:gd name="adj" fmla="val 188976"/>
            </a:avLst>
          </a:prstGeom>
          <a:solidFill>
            <a:srgbClr val="A9F00F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31137" y="2536269"/>
            <a:ext cx="193477" cy="1934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8546" y="3036332"/>
            <a:ext cx="3119557" cy="252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Снижение Бедности на 15%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48546" y="3385066"/>
            <a:ext cx="3558778" cy="516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Целевое сокращение уровня бедности среди пожилых граждан.</a:t>
            </a:r>
            <a:endParaRPr lang="en-US" sz="1250" dirty="0"/>
          </a:p>
        </p:txBody>
      </p:sp>
      <p:sp>
        <p:nvSpPr>
          <p:cNvPr id="11" name="Shape 7"/>
          <p:cNvSpPr/>
          <p:nvPr/>
        </p:nvSpPr>
        <p:spPr>
          <a:xfrm>
            <a:off x="4652605" y="2633067"/>
            <a:ext cx="3926919" cy="1452324"/>
          </a:xfrm>
          <a:prstGeom prst="roundRect">
            <a:avLst>
              <a:gd name="adj" fmla="val 7555"/>
            </a:avLst>
          </a:prstGeom>
          <a:solidFill>
            <a:srgbClr val="152025">
              <a:alpha val="95000"/>
            </a:srgbClr>
          </a:solidFill>
          <a:ln/>
        </p:spPr>
      </p:sp>
      <p:sp>
        <p:nvSpPr>
          <p:cNvPr id="12" name="Shape 8"/>
          <p:cNvSpPr/>
          <p:nvPr/>
        </p:nvSpPr>
        <p:spPr>
          <a:xfrm>
            <a:off x="4652605" y="2610207"/>
            <a:ext cx="3926919" cy="91440"/>
          </a:xfrm>
          <a:prstGeom prst="roundRect">
            <a:avLst>
              <a:gd name="adj" fmla="val 74093"/>
            </a:avLst>
          </a:prstGeom>
          <a:solidFill>
            <a:srgbClr val="A9F00F"/>
          </a:solidFill>
          <a:ln/>
        </p:spPr>
      </p:sp>
      <p:sp>
        <p:nvSpPr>
          <p:cNvPr id="13" name="Shape 9"/>
          <p:cNvSpPr/>
          <p:nvPr/>
        </p:nvSpPr>
        <p:spPr>
          <a:xfrm>
            <a:off x="6374130" y="2391132"/>
            <a:ext cx="483870" cy="483870"/>
          </a:xfrm>
          <a:prstGeom prst="roundRect">
            <a:avLst>
              <a:gd name="adj" fmla="val 188976"/>
            </a:avLst>
          </a:prstGeom>
          <a:solidFill>
            <a:srgbClr val="A9F00F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9267" y="2536269"/>
            <a:ext cx="193477" cy="19347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4836676" y="3036332"/>
            <a:ext cx="2815114" cy="252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+3 Года Здоровой Жизни</a:t>
            </a:r>
            <a:endParaRPr lang="en-US" sz="1550" dirty="0"/>
          </a:p>
        </p:txBody>
      </p:sp>
      <p:sp>
        <p:nvSpPr>
          <p:cNvPr id="16" name="Text 11"/>
          <p:cNvSpPr/>
          <p:nvPr/>
        </p:nvSpPr>
        <p:spPr>
          <a:xfrm>
            <a:off x="4836676" y="3385066"/>
            <a:ext cx="3558778" cy="516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Увеличение периода активной и здоровой жизни для всех.</a:t>
            </a:r>
            <a:endParaRPr lang="en-US" sz="1250" dirty="0"/>
          </a:p>
        </p:txBody>
      </p:sp>
      <p:sp>
        <p:nvSpPr>
          <p:cNvPr id="17" name="Shape 12"/>
          <p:cNvSpPr/>
          <p:nvPr/>
        </p:nvSpPr>
        <p:spPr>
          <a:xfrm>
            <a:off x="564475" y="4488537"/>
            <a:ext cx="3926919" cy="1704380"/>
          </a:xfrm>
          <a:prstGeom prst="roundRect">
            <a:avLst>
              <a:gd name="adj" fmla="val 6438"/>
            </a:avLst>
          </a:prstGeom>
          <a:solidFill>
            <a:srgbClr val="152025">
              <a:alpha val="95000"/>
            </a:srgbClr>
          </a:solidFill>
          <a:ln/>
        </p:spPr>
      </p:sp>
      <p:sp>
        <p:nvSpPr>
          <p:cNvPr id="18" name="Shape 13"/>
          <p:cNvSpPr/>
          <p:nvPr/>
        </p:nvSpPr>
        <p:spPr>
          <a:xfrm>
            <a:off x="564475" y="4465677"/>
            <a:ext cx="3926919" cy="91440"/>
          </a:xfrm>
          <a:prstGeom prst="roundRect">
            <a:avLst>
              <a:gd name="adj" fmla="val 74093"/>
            </a:avLst>
          </a:prstGeom>
          <a:solidFill>
            <a:srgbClr val="A9F00F"/>
          </a:solidFill>
          <a:ln/>
        </p:spPr>
      </p:sp>
      <p:sp>
        <p:nvSpPr>
          <p:cNvPr id="19" name="Shape 14"/>
          <p:cNvSpPr/>
          <p:nvPr/>
        </p:nvSpPr>
        <p:spPr>
          <a:xfrm>
            <a:off x="2286000" y="4246602"/>
            <a:ext cx="483870" cy="483870"/>
          </a:xfrm>
          <a:prstGeom prst="roundRect">
            <a:avLst>
              <a:gd name="adj" fmla="val 188976"/>
            </a:avLst>
          </a:prstGeom>
          <a:solidFill>
            <a:srgbClr val="A9F00F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1137" y="4391739"/>
            <a:ext cx="193477" cy="193477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48546" y="4891802"/>
            <a:ext cx="3558778" cy="504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Охват Гериатрической Помощью ≥50%</a:t>
            </a:r>
            <a:endParaRPr lang="en-US" sz="1550" dirty="0"/>
          </a:p>
        </p:txBody>
      </p:sp>
      <p:sp>
        <p:nvSpPr>
          <p:cNvPr id="22" name="Text 16"/>
          <p:cNvSpPr/>
          <p:nvPr/>
        </p:nvSpPr>
        <p:spPr>
          <a:xfrm>
            <a:off x="748546" y="5492591"/>
            <a:ext cx="3558778" cy="516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Значительное повышение доступности специализированной помощи.</a:t>
            </a:r>
            <a:endParaRPr lang="en-US" sz="1250" dirty="0"/>
          </a:p>
        </p:txBody>
      </p:sp>
      <p:sp>
        <p:nvSpPr>
          <p:cNvPr id="23" name="Shape 17"/>
          <p:cNvSpPr/>
          <p:nvPr/>
        </p:nvSpPr>
        <p:spPr>
          <a:xfrm>
            <a:off x="4652605" y="4488537"/>
            <a:ext cx="3926919" cy="1704380"/>
          </a:xfrm>
          <a:prstGeom prst="roundRect">
            <a:avLst>
              <a:gd name="adj" fmla="val 6438"/>
            </a:avLst>
          </a:prstGeom>
          <a:solidFill>
            <a:srgbClr val="152025">
              <a:alpha val="95000"/>
            </a:srgbClr>
          </a:solidFill>
          <a:ln/>
        </p:spPr>
      </p:sp>
      <p:sp>
        <p:nvSpPr>
          <p:cNvPr id="24" name="Shape 18"/>
          <p:cNvSpPr/>
          <p:nvPr/>
        </p:nvSpPr>
        <p:spPr>
          <a:xfrm>
            <a:off x="4652605" y="4465677"/>
            <a:ext cx="3926919" cy="91440"/>
          </a:xfrm>
          <a:prstGeom prst="roundRect">
            <a:avLst>
              <a:gd name="adj" fmla="val 74093"/>
            </a:avLst>
          </a:prstGeom>
          <a:solidFill>
            <a:srgbClr val="A9F00F"/>
          </a:solidFill>
          <a:ln/>
        </p:spPr>
      </p:sp>
      <p:sp>
        <p:nvSpPr>
          <p:cNvPr id="25" name="Shape 19"/>
          <p:cNvSpPr/>
          <p:nvPr/>
        </p:nvSpPr>
        <p:spPr>
          <a:xfrm>
            <a:off x="6374130" y="4246602"/>
            <a:ext cx="483870" cy="483870"/>
          </a:xfrm>
          <a:prstGeom prst="roundRect">
            <a:avLst>
              <a:gd name="adj" fmla="val 188976"/>
            </a:avLst>
          </a:prstGeom>
          <a:solidFill>
            <a:srgbClr val="A9F00F"/>
          </a:solidFill>
          <a:ln/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519267" y="4391739"/>
            <a:ext cx="193477" cy="193477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4836676" y="4891802"/>
            <a:ext cx="3558778" cy="504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Создание 5000+ Рабочих Мест</a:t>
            </a:r>
            <a:endParaRPr lang="en-US" sz="1550" dirty="0"/>
          </a:p>
        </p:txBody>
      </p:sp>
      <p:sp>
        <p:nvSpPr>
          <p:cNvPr id="28" name="Text 21"/>
          <p:cNvSpPr/>
          <p:nvPr/>
        </p:nvSpPr>
        <p:spPr>
          <a:xfrm>
            <a:off x="4836676" y="5492591"/>
            <a:ext cx="3558778" cy="516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Развитие сектора ухода и услуг для пожилых людей.</a:t>
            </a:r>
            <a:endParaRPr lang="en-US" sz="1250" dirty="0"/>
          </a:p>
        </p:txBody>
      </p:sp>
      <p:sp>
        <p:nvSpPr>
          <p:cNvPr id="29" name="Shape 22"/>
          <p:cNvSpPr/>
          <p:nvPr/>
        </p:nvSpPr>
        <p:spPr>
          <a:xfrm>
            <a:off x="564475" y="6596063"/>
            <a:ext cx="8015049" cy="1194197"/>
          </a:xfrm>
          <a:prstGeom prst="roundRect">
            <a:avLst>
              <a:gd name="adj" fmla="val 9188"/>
            </a:avLst>
          </a:prstGeom>
          <a:solidFill>
            <a:srgbClr val="152025">
              <a:alpha val="95000"/>
            </a:srgbClr>
          </a:solidFill>
          <a:ln/>
        </p:spPr>
      </p:sp>
      <p:sp>
        <p:nvSpPr>
          <p:cNvPr id="30" name="Shape 23"/>
          <p:cNvSpPr/>
          <p:nvPr/>
        </p:nvSpPr>
        <p:spPr>
          <a:xfrm>
            <a:off x="564475" y="6573203"/>
            <a:ext cx="8015049" cy="91440"/>
          </a:xfrm>
          <a:prstGeom prst="roundRect">
            <a:avLst>
              <a:gd name="adj" fmla="val 74093"/>
            </a:avLst>
          </a:prstGeom>
          <a:solidFill>
            <a:srgbClr val="A9F00F"/>
          </a:solidFill>
          <a:ln/>
        </p:spPr>
      </p:sp>
      <p:sp>
        <p:nvSpPr>
          <p:cNvPr id="31" name="Shape 24"/>
          <p:cNvSpPr/>
          <p:nvPr/>
        </p:nvSpPr>
        <p:spPr>
          <a:xfrm>
            <a:off x="4330065" y="6354128"/>
            <a:ext cx="483870" cy="483870"/>
          </a:xfrm>
          <a:prstGeom prst="roundRect">
            <a:avLst>
              <a:gd name="adj" fmla="val 188976"/>
            </a:avLst>
          </a:prstGeom>
          <a:solidFill>
            <a:srgbClr val="A9F00F"/>
          </a:solidFill>
          <a:ln/>
        </p:spPr>
      </p:sp>
      <p:pic>
        <p:nvPicPr>
          <p:cNvPr id="32" name="Image 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75202" y="6499265"/>
            <a:ext cx="193477" cy="193477"/>
          </a:xfrm>
          <a:prstGeom prst="rect">
            <a:avLst/>
          </a:prstGeom>
        </p:spPr>
      </p:pic>
      <p:sp>
        <p:nvSpPr>
          <p:cNvPr id="33" name="Text 25"/>
          <p:cNvSpPr/>
          <p:nvPr/>
        </p:nvSpPr>
        <p:spPr>
          <a:xfrm>
            <a:off x="748546" y="6999327"/>
            <a:ext cx="3687723" cy="252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Позитивное Восприятие Старения</a:t>
            </a:r>
            <a:endParaRPr lang="en-US" sz="1550" dirty="0"/>
          </a:p>
        </p:txBody>
      </p:sp>
      <p:sp>
        <p:nvSpPr>
          <p:cNvPr id="34" name="Text 26"/>
          <p:cNvSpPr/>
          <p:nvPr/>
        </p:nvSpPr>
        <p:spPr>
          <a:xfrm>
            <a:off x="748546" y="7348061"/>
            <a:ext cx="7646908" cy="2581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Формирование культуры уважения и интеграции пожилых.</a:t>
            </a:r>
            <a:endParaRPr lang="en-US" sz="12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3306" y="576739"/>
            <a:ext cx="13163788" cy="1309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Новые Подходы к Долголетию: От Реагирования к Проактивности</a:t>
            </a:r>
            <a:endParaRPr lang="en-US" sz="4100" dirty="0"/>
          </a:p>
        </p:txBody>
      </p:sp>
      <p:sp>
        <p:nvSpPr>
          <p:cNvPr id="3" name="Text 1"/>
          <p:cNvSpPr/>
          <p:nvPr/>
        </p:nvSpPr>
        <p:spPr>
          <a:xfrm>
            <a:off x="733306" y="2305407"/>
            <a:ext cx="13163788" cy="6705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Продление жизни — это не просто компенсация потерь, а комплексный подход к управлению здоровьем и личностным развитием на всех этапах.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33306" y="5432227"/>
            <a:ext cx="13163788" cy="22860"/>
          </a:xfrm>
          <a:prstGeom prst="roundRect">
            <a:avLst>
              <a:gd name="adj" fmla="val 384958"/>
            </a:avLst>
          </a:prstGeom>
          <a:solidFill>
            <a:srgbClr val="8FD600"/>
          </a:solidFill>
          <a:ln/>
        </p:spPr>
      </p:sp>
      <p:sp>
        <p:nvSpPr>
          <p:cNvPr id="5" name="Shape 3"/>
          <p:cNvSpPr/>
          <p:nvPr/>
        </p:nvSpPr>
        <p:spPr>
          <a:xfrm>
            <a:off x="733306" y="3211592"/>
            <a:ext cx="6450925" cy="2220635"/>
          </a:xfrm>
          <a:prstGeom prst="roundRect">
            <a:avLst>
              <a:gd name="adj" fmla="val 3963"/>
            </a:avLst>
          </a:prstGeom>
          <a:solidFill>
            <a:srgbClr val="547808"/>
          </a:solidFill>
          <a:ln w="7620">
            <a:solidFill>
              <a:srgbClr val="A9F00F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230630" y="3428643"/>
            <a:ext cx="545627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910D0D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Устаревший Подход: Фокус на Потерях</a:t>
            </a:r>
            <a:endParaRPr lang="en-US" sz="2050" dirty="0"/>
          </a:p>
        </p:txBody>
      </p:sp>
      <p:sp>
        <p:nvSpPr>
          <p:cNvPr id="7" name="Text 5"/>
          <p:cNvSpPr/>
          <p:nvPr/>
        </p:nvSpPr>
        <p:spPr>
          <a:xfrm>
            <a:off x="950357" y="3881676"/>
            <a:ext cx="6016823" cy="1341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Традиционно, внимание уделялось </a:t>
            </a:r>
            <a:r>
              <a:rPr lang="en-US" sz="16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борьбе с болезнями и возрастными изменениями</a:t>
            </a: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уже после их возникновения, рассматривая старение как неизбежное бремя, требующее лишь смягчения последствий.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7446050" y="5455087"/>
            <a:ext cx="6451044" cy="2220635"/>
          </a:xfrm>
          <a:prstGeom prst="rect">
            <a:avLst/>
          </a:prstGeom>
          <a:solidFill>
            <a:srgbClr val="547808"/>
          </a:solidFill>
          <a:ln/>
        </p:spPr>
      </p:sp>
      <p:sp>
        <p:nvSpPr>
          <p:cNvPr id="9" name="Text 7"/>
          <p:cNvSpPr/>
          <p:nvPr/>
        </p:nvSpPr>
        <p:spPr>
          <a:xfrm>
            <a:off x="8078033" y="5664518"/>
            <a:ext cx="5187077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54780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Новый Подход: Инвестиции в Жизнь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7663101" y="6117550"/>
            <a:ext cx="6016943" cy="1341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Мы должны переориентироваться на </a:t>
            </a:r>
            <a:r>
              <a:rPr lang="en-US" sz="16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активное формирование здорового образа жизни</a:t>
            </a:r>
            <a:r>
              <a:rPr lang="en-US" sz="16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, управление благополучием и личностный рост, начиная с самого раннего возраста.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4502" y="785098"/>
            <a:ext cx="2766179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774502" y="1219200"/>
            <a:ext cx="13081397" cy="13830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Демографический Переход: Старение — Это Реальность</a:t>
            </a:r>
            <a:endParaRPr lang="en-US" sz="4350" dirty="0"/>
          </a:p>
        </p:txBody>
      </p:sp>
      <p:sp>
        <p:nvSpPr>
          <p:cNvPr id="4" name="Text 2"/>
          <p:cNvSpPr/>
          <p:nvPr/>
        </p:nvSpPr>
        <p:spPr>
          <a:xfrm>
            <a:off x="1106329" y="3182898"/>
            <a:ext cx="12749570" cy="8848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1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Кыргызстан вступил в фазу демографического старения. Это не отдаленная перспектива, а текущая реальность, требующая немедленных системных решений.</a:t>
            </a:r>
            <a:endParaRPr lang="en-US" sz="2150" dirty="0"/>
          </a:p>
        </p:txBody>
      </p:sp>
      <p:sp>
        <p:nvSpPr>
          <p:cNvPr id="5" name="Shape 3"/>
          <p:cNvSpPr/>
          <p:nvPr/>
        </p:nvSpPr>
        <p:spPr>
          <a:xfrm>
            <a:off x="774502" y="2934057"/>
            <a:ext cx="30480" cy="1382554"/>
          </a:xfrm>
          <a:prstGeom prst="rect">
            <a:avLst/>
          </a:prstGeom>
          <a:solidFill>
            <a:srgbClr val="A9F00F"/>
          </a:solidFill>
          <a:ln/>
        </p:spPr>
      </p:sp>
      <p:sp>
        <p:nvSpPr>
          <p:cNvPr id="6" name="Shape 4"/>
          <p:cNvSpPr/>
          <p:nvPr/>
        </p:nvSpPr>
        <p:spPr>
          <a:xfrm>
            <a:off x="774502" y="4565452"/>
            <a:ext cx="6430089" cy="1335881"/>
          </a:xfrm>
          <a:prstGeom prst="roundRect">
            <a:avLst>
              <a:gd name="adj" fmla="val 10952"/>
            </a:avLst>
          </a:prstGeom>
          <a:solidFill>
            <a:srgbClr val="152025">
              <a:alpha val="95000"/>
            </a:srgbClr>
          </a:solidFill>
          <a:ln w="30480">
            <a:solidFill>
              <a:srgbClr val="6D9121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744022" y="4565452"/>
            <a:ext cx="121920" cy="1335881"/>
          </a:xfrm>
          <a:prstGeom prst="roundRect">
            <a:avLst>
              <a:gd name="adj" fmla="val 76234"/>
            </a:avLst>
          </a:prstGeom>
          <a:solidFill>
            <a:srgbClr val="A9F00F"/>
          </a:solidFill>
          <a:ln/>
        </p:spPr>
      </p:sp>
      <p:sp>
        <p:nvSpPr>
          <p:cNvPr id="8" name="Text 6"/>
          <p:cNvSpPr/>
          <p:nvPr/>
        </p:nvSpPr>
        <p:spPr>
          <a:xfrm>
            <a:off x="1117640" y="4817150"/>
            <a:ext cx="3523655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Ключевой Факт 2022</a:t>
            </a:r>
            <a:endParaRPr lang="en-US" sz="2150" dirty="0"/>
          </a:p>
        </p:txBody>
      </p:sp>
      <p:sp>
        <p:nvSpPr>
          <p:cNvPr id="9" name="Text 7"/>
          <p:cNvSpPr/>
          <p:nvPr/>
        </p:nvSpPr>
        <p:spPr>
          <a:xfrm>
            <a:off x="1117640" y="5295543"/>
            <a:ext cx="5835253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Доля населения 60+ </a:t>
            </a:r>
            <a:r>
              <a:rPr lang="en-US" sz="17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впервые превысила 10%</a:t>
            </a: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7425809" y="4565452"/>
            <a:ext cx="6430089" cy="1335881"/>
          </a:xfrm>
          <a:prstGeom prst="roundRect">
            <a:avLst>
              <a:gd name="adj" fmla="val 10952"/>
            </a:avLst>
          </a:prstGeom>
          <a:solidFill>
            <a:srgbClr val="152025">
              <a:alpha val="95000"/>
            </a:srgbClr>
          </a:solidFill>
          <a:ln w="30480">
            <a:solidFill>
              <a:srgbClr val="6D9121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395329" y="4565452"/>
            <a:ext cx="121920" cy="1335881"/>
          </a:xfrm>
          <a:prstGeom prst="roundRect">
            <a:avLst>
              <a:gd name="adj" fmla="val 76234"/>
            </a:avLst>
          </a:prstGeom>
          <a:solidFill>
            <a:srgbClr val="A9F00F"/>
          </a:solidFill>
          <a:ln/>
        </p:spPr>
      </p:sp>
      <p:sp>
        <p:nvSpPr>
          <p:cNvPr id="12" name="Text 10"/>
          <p:cNvSpPr/>
          <p:nvPr/>
        </p:nvSpPr>
        <p:spPr>
          <a:xfrm>
            <a:off x="7768947" y="4817150"/>
            <a:ext cx="3424357" cy="345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Прогноз к 2030 году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7768947" y="5295543"/>
            <a:ext cx="5835253" cy="354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Каждый </a:t>
            </a:r>
            <a:r>
              <a:rPr lang="en-US" sz="17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седьмой</a:t>
            </a: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житель страны будет старше 60 лет.</a:t>
            </a:r>
            <a:endParaRPr lang="en-US" sz="1700" dirty="0"/>
          </a:p>
        </p:txBody>
      </p:sp>
      <p:sp>
        <p:nvSpPr>
          <p:cNvPr id="14" name="Shape 12"/>
          <p:cNvSpPr/>
          <p:nvPr/>
        </p:nvSpPr>
        <p:spPr>
          <a:xfrm>
            <a:off x="774502" y="6150173"/>
            <a:ext cx="13081397" cy="1294328"/>
          </a:xfrm>
          <a:prstGeom prst="roundRect">
            <a:avLst>
              <a:gd name="adj" fmla="val 7181"/>
            </a:avLst>
          </a:prstGeom>
          <a:solidFill>
            <a:srgbClr val="334805"/>
          </a:solidFill>
          <a:ln/>
        </p:spPr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720" y="6476881"/>
            <a:ext cx="276582" cy="221218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493520" y="6426637"/>
            <a:ext cx="12141160" cy="708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«Забота о старшем поколении - это не просто социальная обязанность государства, это наш моральный долг...» (Президент КР С.Н. Жапаров).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7443" y="390882"/>
            <a:ext cx="7775615" cy="4442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Мы Моложе Других, Но Стареем Быстрее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7443" y="1119307"/>
            <a:ext cx="13635514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24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Доля населения 65+ в сравнении (2022 г.) и прогноз до 2050 г.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61" y="1346716"/>
            <a:ext cx="12813823" cy="677491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6057900" y="8715970"/>
            <a:ext cx="142042" cy="142042"/>
          </a:xfrm>
          <a:prstGeom prst="roundRect">
            <a:avLst>
              <a:gd name="adj" fmla="val 12875"/>
            </a:avLst>
          </a:prstGeom>
          <a:solidFill>
            <a:srgbClr val="517307"/>
          </a:solidFill>
          <a:ln/>
        </p:spPr>
      </p:sp>
      <p:sp>
        <p:nvSpPr>
          <p:cNvPr id="6" name="Text 3"/>
          <p:cNvSpPr/>
          <p:nvPr/>
        </p:nvSpPr>
        <p:spPr>
          <a:xfrm>
            <a:off x="6260902" y="8715970"/>
            <a:ext cx="978098" cy="142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Доля 65+ (2022)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7391400" y="8715970"/>
            <a:ext cx="142042" cy="142042"/>
          </a:xfrm>
          <a:prstGeom prst="roundRect">
            <a:avLst>
              <a:gd name="adj" fmla="val 12875"/>
            </a:avLst>
          </a:prstGeom>
          <a:solidFill>
            <a:srgbClr val="B9F33D"/>
          </a:solidFill>
          <a:ln/>
        </p:spPr>
      </p:sp>
      <p:sp>
        <p:nvSpPr>
          <p:cNvPr id="8" name="Text 5"/>
          <p:cNvSpPr/>
          <p:nvPr/>
        </p:nvSpPr>
        <p:spPr>
          <a:xfrm>
            <a:off x="7594402" y="8715970"/>
            <a:ext cx="1247180" cy="1421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Прогноз 65+ (2050)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497443" y="9302353"/>
            <a:ext cx="13635514" cy="227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Кыргызстан остается относительно молодой страной, но </a:t>
            </a:r>
            <a:r>
              <a:rPr lang="en-US" sz="1100" dirty="0">
                <a:solidFill>
                  <a:srgbClr val="A9F00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доля 65+ утроится к 2050 году</a:t>
            </a:r>
            <a:r>
              <a:rPr lang="en-US" sz="11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 У нас есть короткое «демографическое окно» для подготовки, которое быстро закрывается.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9131" y="525780"/>
            <a:ext cx="7805738" cy="1194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Ключевой Вызов: «Старение Стареющих»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69131" y="2007394"/>
            <a:ext cx="7805738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Острая проблема – не просто рост числа пожилых, а стремительный рост числа </a:t>
            </a:r>
            <a:r>
              <a:rPr lang="en-US" sz="150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самых старших и уязвимых групп</a:t>
            </a:r>
            <a:r>
              <a:rPr lang="en-US" sz="15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(75+).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69131" y="2834164"/>
            <a:ext cx="3807262" cy="2492931"/>
          </a:xfrm>
          <a:prstGeom prst="roundRect">
            <a:avLst>
              <a:gd name="adj" fmla="val 3221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867847" y="3032879"/>
            <a:ext cx="573524" cy="573524"/>
          </a:xfrm>
          <a:prstGeom prst="roundRect">
            <a:avLst>
              <a:gd name="adj" fmla="val 15941941"/>
            </a:avLst>
          </a:prstGeom>
          <a:solidFill>
            <a:srgbClr val="A9F00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5604" y="3190637"/>
            <a:ext cx="258008" cy="258008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67847" y="3797498"/>
            <a:ext cx="2389942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Группа 75+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867847" y="4210764"/>
            <a:ext cx="3409831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Численность выросла на </a:t>
            </a:r>
            <a:r>
              <a:rPr lang="en-US" sz="15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150%</a:t>
            </a:r>
            <a:r>
              <a:rPr lang="en-US" sz="15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с 1999 по 2022 год.</a:t>
            </a:r>
            <a:endParaRPr lang="en-US" sz="1500" dirty="0"/>
          </a:p>
        </p:txBody>
      </p:sp>
      <p:sp>
        <p:nvSpPr>
          <p:cNvPr id="10" name="Shape 6"/>
          <p:cNvSpPr/>
          <p:nvPr/>
        </p:nvSpPr>
        <p:spPr>
          <a:xfrm>
            <a:off x="4667488" y="2834164"/>
            <a:ext cx="3807381" cy="2492931"/>
          </a:xfrm>
          <a:prstGeom prst="roundRect">
            <a:avLst>
              <a:gd name="adj" fmla="val 3221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4866203" y="3032879"/>
            <a:ext cx="573524" cy="573524"/>
          </a:xfrm>
          <a:prstGeom prst="roundRect">
            <a:avLst>
              <a:gd name="adj" fmla="val 15941941"/>
            </a:avLst>
          </a:prstGeom>
          <a:solidFill>
            <a:srgbClr val="A9F00F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23961" y="3190637"/>
            <a:ext cx="258008" cy="25800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4866203" y="3797498"/>
            <a:ext cx="3313033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Увеличение Зависимости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4866203" y="4210764"/>
            <a:ext cx="3409950" cy="917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Эта когорта требует наибольшего объема </a:t>
            </a:r>
            <a:r>
              <a:rPr lang="en-US" sz="15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медицинской и социальной помощи</a:t>
            </a:r>
            <a:r>
              <a:rPr lang="en-US" sz="15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1500" dirty="0"/>
          </a:p>
        </p:txBody>
      </p:sp>
      <p:sp>
        <p:nvSpPr>
          <p:cNvPr id="15" name="Shape 10"/>
          <p:cNvSpPr/>
          <p:nvPr/>
        </p:nvSpPr>
        <p:spPr>
          <a:xfrm>
            <a:off x="669131" y="5518190"/>
            <a:ext cx="7805738" cy="2187059"/>
          </a:xfrm>
          <a:prstGeom prst="roundRect">
            <a:avLst>
              <a:gd name="adj" fmla="val 3672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867847" y="5716905"/>
            <a:ext cx="573524" cy="573524"/>
          </a:xfrm>
          <a:prstGeom prst="roundRect">
            <a:avLst>
              <a:gd name="adj" fmla="val 15941941"/>
            </a:avLst>
          </a:prstGeom>
          <a:solidFill>
            <a:srgbClr val="A9F00F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5604" y="5874663"/>
            <a:ext cx="258008" cy="258008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867847" y="6481524"/>
            <a:ext cx="2924175" cy="2986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Неготовность Системы</a:t>
            </a:r>
            <a:endParaRPr lang="en-US" sz="1850" dirty="0"/>
          </a:p>
        </p:txBody>
      </p:sp>
      <p:sp>
        <p:nvSpPr>
          <p:cNvPr id="19" name="Text 13"/>
          <p:cNvSpPr/>
          <p:nvPr/>
        </p:nvSpPr>
        <p:spPr>
          <a:xfrm>
            <a:off x="867847" y="6894790"/>
            <a:ext cx="7408307" cy="61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Наша система не адаптирована к такому внутреннему «постарению» когорты 60+.</a:t>
            </a:r>
            <a:endParaRPr lang="en-US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241" y="614601"/>
            <a:ext cx="11679674" cy="698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 err="1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Региональное</a:t>
            </a:r>
            <a:r>
              <a:rPr lang="en-US" sz="43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</a:t>
            </a:r>
            <a:r>
              <a:rPr lang="ru-RU" sz="43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Различие</a:t>
            </a:r>
            <a:r>
              <a:rPr lang="en-US" sz="43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в Старении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82241" y="1759982"/>
            <a:ext cx="13065919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Старение населения — это, прежде всего, </a:t>
            </a:r>
            <a:r>
              <a:rPr lang="en-US" sz="17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проблема села и депрессивных регионов</a:t>
            </a: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270" y="2512814"/>
            <a:ext cx="3922514" cy="2682121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497" y="2512814"/>
            <a:ext cx="3922514" cy="268212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2241" y="5813703"/>
            <a:ext cx="4761309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Контраст Регионов (Доля 65+)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782241" y="6386393"/>
            <a:ext cx="6260306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Нарынская область:</a:t>
            </a: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11.2% (самый высокий показатель)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82241" y="7179707"/>
            <a:ext cx="6260306" cy="357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Бишкек:</a:t>
            </a: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5.1% (самый низкий показатель)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595473" y="5791319"/>
            <a:ext cx="6260306" cy="10726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Главная причина: Массовая миграция молодежи приводит к дисбалансу. В горных селах остаются самые уязвимые: пожилые, часто одинокие женщины.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613529"/>
            <a:ext cx="13071634" cy="13918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Социально-экономическое Положение: Бедность и Зависимость</a:t>
            </a:r>
            <a:endParaRPr lang="en-US" sz="4350" dirty="0"/>
          </a:p>
        </p:txBody>
      </p:sp>
      <p:sp>
        <p:nvSpPr>
          <p:cNvPr id="3" name="Text 1"/>
          <p:cNvSpPr/>
          <p:nvPr/>
        </p:nvSpPr>
        <p:spPr>
          <a:xfrm>
            <a:off x="779383" y="2450663"/>
            <a:ext cx="1307163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Пенсия не обеспечивает достойный уровень жизни, </a:t>
            </a:r>
            <a:r>
              <a:rPr lang="en-US" sz="1750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вынуждая</a:t>
            </a:r>
            <a:r>
              <a:rPr lang="ru-RU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значительное число</a:t>
            </a: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пожилых людей работать или зависеть от семьи.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79383" y="3168729"/>
            <a:ext cx="4171593" cy="734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72%</a:t>
            </a:r>
            <a:endParaRPr lang="en-US" sz="5750" dirty="0"/>
          </a:p>
        </p:txBody>
      </p:sp>
      <p:sp>
        <p:nvSpPr>
          <p:cNvPr id="5" name="Text 3"/>
          <p:cNvSpPr/>
          <p:nvPr/>
        </p:nvSpPr>
        <p:spPr>
          <a:xfrm>
            <a:off x="1473279" y="4181832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Средняя Пенсия</a:t>
            </a:r>
            <a:endParaRPr lang="en-US" sz="2150" dirty="0"/>
          </a:p>
        </p:txBody>
      </p:sp>
      <p:sp>
        <p:nvSpPr>
          <p:cNvPr id="6" name="Text 4"/>
          <p:cNvSpPr/>
          <p:nvPr/>
        </p:nvSpPr>
        <p:spPr>
          <a:xfrm>
            <a:off x="779383" y="4663321"/>
            <a:ext cx="4171593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от прожиточного минимума (критически низкий уровень)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229344" y="3168729"/>
            <a:ext cx="4171593" cy="734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1.8</a:t>
            </a:r>
            <a:r>
              <a:rPr lang="ru-RU" sz="5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%</a:t>
            </a:r>
            <a:endParaRPr lang="en-US" sz="5750" dirty="0"/>
          </a:p>
        </p:txBody>
      </p:sp>
      <p:sp>
        <p:nvSpPr>
          <p:cNvPr id="8" name="Text 6"/>
          <p:cNvSpPr/>
          <p:nvPr/>
        </p:nvSpPr>
        <p:spPr>
          <a:xfrm>
            <a:off x="5923240" y="4181832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Уровень Бедности</a:t>
            </a:r>
            <a:endParaRPr lang="en-US" sz="2150" dirty="0"/>
          </a:p>
        </p:txBody>
      </p:sp>
      <p:sp>
        <p:nvSpPr>
          <p:cNvPr id="9" name="Text 7"/>
          <p:cNvSpPr/>
          <p:nvPr/>
        </p:nvSpPr>
        <p:spPr>
          <a:xfrm>
            <a:off x="5229344" y="4663321"/>
            <a:ext cx="4171593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выше среднего по стране среди пожилых людей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9679305" y="3168729"/>
            <a:ext cx="4171593" cy="7348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50"/>
              </a:lnSpc>
              <a:buNone/>
            </a:pPr>
            <a:r>
              <a:rPr lang="en-US" sz="57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40%</a:t>
            </a:r>
            <a:endParaRPr lang="en-US" sz="5750" dirty="0"/>
          </a:p>
        </p:txBody>
      </p:sp>
      <p:sp>
        <p:nvSpPr>
          <p:cNvPr id="11" name="Text 9"/>
          <p:cNvSpPr/>
          <p:nvPr/>
        </p:nvSpPr>
        <p:spPr>
          <a:xfrm>
            <a:off x="10373201" y="4181832"/>
            <a:ext cx="278368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Разрыв Пенсий</a:t>
            </a:r>
            <a:endParaRPr lang="en-US" sz="2150" dirty="0"/>
          </a:p>
        </p:txBody>
      </p:sp>
      <p:sp>
        <p:nvSpPr>
          <p:cNvPr id="12" name="Text 10"/>
          <p:cNvSpPr/>
          <p:nvPr/>
        </p:nvSpPr>
        <p:spPr>
          <a:xfrm>
            <a:off x="9679305" y="4663321"/>
            <a:ext cx="4171593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между столицей (Бишкек) и регионами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79383" y="5709761"/>
            <a:ext cx="5134451" cy="3479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Группы Риска (Уровень бедности):</a:t>
            </a:r>
            <a:endParaRPr lang="en-US" sz="2150" dirty="0"/>
          </a:p>
        </p:txBody>
      </p:sp>
      <p:sp>
        <p:nvSpPr>
          <p:cNvPr id="14" name="Text 12"/>
          <p:cNvSpPr/>
          <p:nvPr/>
        </p:nvSpPr>
        <p:spPr>
          <a:xfrm>
            <a:off x="779383" y="6391632"/>
            <a:ext cx="1307163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Одинокие:</a:t>
            </a: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45.2%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79383" y="6825734"/>
            <a:ext cx="1307163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 инвалидностью:</a:t>
            </a: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52.8%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79383" y="7259836"/>
            <a:ext cx="1307163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Сельские жители:</a:t>
            </a:r>
            <a:r>
              <a:rPr lang="en-US" sz="17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38.7%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9820" y="667703"/>
            <a:ext cx="7757160" cy="1238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Здоровье: Эпидемия Хронических Заболеваний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179820" y="2203133"/>
            <a:ext cx="7757160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Растущая нагрузка на систему здравоохранения требует перехода от острой помощи к ведению хронических больных.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179820" y="3059906"/>
            <a:ext cx="792480" cy="1188720"/>
          </a:xfrm>
          <a:prstGeom prst="roundRect">
            <a:avLst>
              <a:gd name="adj" fmla="val 360013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27470" y="3505676"/>
            <a:ext cx="297180" cy="29718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170420" y="3258026"/>
            <a:ext cx="2476500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82%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170420" y="3686413"/>
            <a:ext cx="6766560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Пожилых имеют </a:t>
            </a:r>
            <a:r>
              <a:rPr lang="en-US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минимум одно</a:t>
            </a: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хроническое заболевание.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6179820" y="4446746"/>
            <a:ext cx="792480" cy="1458516"/>
          </a:xfrm>
          <a:prstGeom prst="roundRect">
            <a:avLst>
              <a:gd name="adj" fmla="val 360013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27470" y="5027414"/>
            <a:ext cx="297180" cy="29718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170420" y="4644866"/>
            <a:ext cx="2476500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Деменция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170420" y="5073253"/>
            <a:ext cx="6766560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Нагрузка от болезней, требующих длительного и </a:t>
            </a:r>
            <a:r>
              <a:rPr lang="en-US" sz="1550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дорого</a:t>
            </a:r>
            <a:r>
              <a:rPr lang="ru-RU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стоящего медицинского и социального ухода стремительно растет</a:t>
            </a: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1550" dirty="0"/>
          </a:p>
        </p:txBody>
      </p:sp>
      <p:sp>
        <p:nvSpPr>
          <p:cNvPr id="13" name="Shape 8"/>
          <p:cNvSpPr/>
          <p:nvPr/>
        </p:nvSpPr>
        <p:spPr>
          <a:xfrm>
            <a:off x="6179820" y="6103382"/>
            <a:ext cx="792480" cy="1458516"/>
          </a:xfrm>
          <a:prstGeom prst="roundRect">
            <a:avLst>
              <a:gd name="adj" fmla="val 360013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7470" y="6684050"/>
            <a:ext cx="297180" cy="29718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7170420" y="6301502"/>
            <a:ext cx="2641044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Смена Приоритетов</a:t>
            </a:r>
            <a:endParaRPr lang="en-US" sz="1950" dirty="0"/>
          </a:p>
        </p:txBody>
      </p:sp>
      <p:sp>
        <p:nvSpPr>
          <p:cNvPr id="16" name="Text 10"/>
          <p:cNvSpPr/>
          <p:nvPr/>
        </p:nvSpPr>
        <p:spPr>
          <a:xfrm>
            <a:off x="7170420" y="6729889"/>
            <a:ext cx="6766560" cy="6338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Система должна быть переориентирована </a:t>
            </a:r>
            <a:r>
              <a:rPr lang="en-US" sz="1550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на</a:t>
            </a: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1550" b="1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долгосрочн</a:t>
            </a:r>
            <a:r>
              <a:rPr lang="ru-RU" sz="1550" b="1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ый</a:t>
            </a:r>
            <a:r>
              <a:rPr lang="ru-RU" sz="15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уход</a:t>
            </a:r>
            <a:r>
              <a:rPr lang="en-US" sz="15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и профилактику.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3149" y="340281"/>
            <a:ext cx="9533811" cy="3867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ru-RU" sz="240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Комплексный подход</a:t>
            </a:r>
            <a:r>
              <a:rPr lang="en-US" sz="240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: Отсутствие Гериатрической Помощи</a:t>
            </a:r>
            <a:endParaRPr lang="en-US" sz="2400" dirty="0"/>
          </a:p>
        </p:txBody>
      </p:sp>
      <p:sp>
        <p:nvSpPr>
          <p:cNvPr id="3" name="Text 1"/>
          <p:cNvSpPr/>
          <p:nvPr/>
        </p:nvSpPr>
        <p:spPr>
          <a:xfrm>
            <a:off x="433149" y="974527"/>
            <a:ext cx="13764101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20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Система медицинской и социальной помощи не адаптирована к комплексным потребностям пожилых.</a:t>
            </a:r>
            <a:endParaRPr lang="en-US" sz="2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97" y="1311831"/>
            <a:ext cx="13684806" cy="679787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0570356" y="3034632"/>
            <a:ext cx="3262078" cy="774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Фрагментированная поддержка</a:t>
            </a:r>
            <a:endParaRPr lang="en-US" sz="13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0890" y="3056999"/>
            <a:ext cx="688203" cy="68820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570356" y="5788516"/>
            <a:ext cx="3096910" cy="387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Гериатрия</a:t>
            </a:r>
            <a:endParaRPr lang="en-US" sz="13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30890" y="5617325"/>
            <a:ext cx="688203" cy="68820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97888" y="5594959"/>
            <a:ext cx="3262077" cy="774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Социальная помощь</a:t>
            </a:r>
            <a:endParaRPr lang="en-US" sz="13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43251" y="5782494"/>
            <a:ext cx="688202" cy="688202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44542" y="3222382"/>
            <a:ext cx="688202" cy="688202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812942" y="3027965"/>
            <a:ext cx="3248313" cy="7742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Медицинская помощь</a:t>
            </a:r>
            <a:endParaRPr lang="en-US" sz="1350" dirty="0"/>
          </a:p>
        </p:txBody>
      </p:sp>
      <p:sp>
        <p:nvSpPr>
          <p:cNvPr id="13" name="Shape 6"/>
          <p:cNvSpPr/>
          <p:nvPr/>
        </p:nvSpPr>
        <p:spPr>
          <a:xfrm>
            <a:off x="433149" y="8314670"/>
            <a:ext cx="61793" cy="61793"/>
          </a:xfrm>
          <a:prstGeom prst="roundRect">
            <a:avLst>
              <a:gd name="adj" fmla="val 739890"/>
            </a:avLst>
          </a:prstGeom>
          <a:solidFill>
            <a:srgbClr val="A9F00F"/>
          </a:solidFill>
          <a:ln/>
        </p:spPr>
      </p:sp>
      <p:sp>
        <p:nvSpPr>
          <p:cNvPr id="14" name="Text 7"/>
          <p:cNvSpPr/>
          <p:nvPr/>
        </p:nvSpPr>
        <p:spPr>
          <a:xfrm>
            <a:off x="618649" y="8248888"/>
            <a:ext cx="1631990" cy="193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Кадровый Дефицит</a:t>
            </a:r>
            <a:endParaRPr lang="en-US" sz="1200" dirty="0"/>
          </a:p>
        </p:txBody>
      </p:sp>
      <p:sp>
        <p:nvSpPr>
          <p:cNvPr id="15" name="Text 8"/>
          <p:cNvSpPr/>
          <p:nvPr/>
        </p:nvSpPr>
        <p:spPr>
          <a:xfrm>
            <a:off x="618649" y="8516303"/>
            <a:ext cx="6619161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A9F00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1 гериатр на 15 000 пожилых</a:t>
            </a:r>
            <a:r>
              <a:rPr lang="en-US" sz="9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(при норме ВОЗ 1:2000).</a:t>
            </a:r>
            <a:endParaRPr lang="en-US" sz="950" dirty="0"/>
          </a:p>
        </p:txBody>
      </p:sp>
      <p:sp>
        <p:nvSpPr>
          <p:cNvPr id="16" name="Shape 9"/>
          <p:cNvSpPr/>
          <p:nvPr/>
        </p:nvSpPr>
        <p:spPr>
          <a:xfrm>
            <a:off x="7392472" y="8314670"/>
            <a:ext cx="61793" cy="61793"/>
          </a:xfrm>
          <a:prstGeom prst="roundRect">
            <a:avLst>
              <a:gd name="adj" fmla="val 739890"/>
            </a:avLst>
          </a:prstGeom>
          <a:solidFill>
            <a:srgbClr val="A9F00F"/>
          </a:solidFill>
          <a:ln/>
        </p:spPr>
      </p:sp>
      <p:sp>
        <p:nvSpPr>
          <p:cNvPr id="17" name="Text 10"/>
          <p:cNvSpPr/>
          <p:nvPr/>
        </p:nvSpPr>
        <p:spPr>
          <a:xfrm>
            <a:off x="7577971" y="8248888"/>
            <a:ext cx="2371368" cy="193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Отсутствие Инфраструктуры</a:t>
            </a:r>
            <a:endParaRPr lang="en-US" sz="1200" dirty="0"/>
          </a:p>
        </p:txBody>
      </p:sp>
      <p:sp>
        <p:nvSpPr>
          <p:cNvPr id="18" name="Text 11"/>
          <p:cNvSpPr/>
          <p:nvPr/>
        </p:nvSpPr>
        <p:spPr>
          <a:xfrm>
            <a:off x="7577971" y="8516303"/>
            <a:ext cx="6619280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Специализированные гериатрические отделения и реабилитация отсутствуют в большинстве регионов.</a:t>
            </a:r>
            <a:endParaRPr lang="en-US" sz="950" dirty="0"/>
          </a:p>
        </p:txBody>
      </p:sp>
      <p:sp>
        <p:nvSpPr>
          <p:cNvPr id="19" name="Shape 12"/>
          <p:cNvSpPr/>
          <p:nvPr/>
        </p:nvSpPr>
        <p:spPr>
          <a:xfrm>
            <a:off x="433149" y="9027735"/>
            <a:ext cx="61793" cy="61793"/>
          </a:xfrm>
          <a:prstGeom prst="roundRect">
            <a:avLst>
              <a:gd name="adj" fmla="val 739890"/>
            </a:avLst>
          </a:prstGeom>
          <a:solidFill>
            <a:srgbClr val="A9F00F"/>
          </a:solidFill>
          <a:ln/>
        </p:spPr>
      </p:sp>
      <p:sp>
        <p:nvSpPr>
          <p:cNvPr id="20" name="Text 13"/>
          <p:cNvSpPr/>
          <p:nvPr/>
        </p:nvSpPr>
        <p:spPr>
          <a:xfrm>
            <a:off x="618649" y="8961953"/>
            <a:ext cx="1670447" cy="193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Низкая Доступность</a:t>
            </a:r>
            <a:endParaRPr lang="en-US" sz="1200" dirty="0"/>
          </a:p>
        </p:txBody>
      </p:sp>
      <p:sp>
        <p:nvSpPr>
          <p:cNvPr id="21" name="Text 14"/>
          <p:cNvSpPr/>
          <p:nvPr/>
        </p:nvSpPr>
        <p:spPr>
          <a:xfrm>
            <a:off x="618649" y="9229368"/>
            <a:ext cx="6619161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Только </a:t>
            </a:r>
            <a:r>
              <a:rPr lang="en-US" sz="950" b="1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35%</a:t>
            </a:r>
            <a:r>
              <a:rPr lang="en-US" sz="9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пожилых в горных регионах могут получить помощь в течение часа.</a:t>
            </a:r>
            <a:endParaRPr lang="en-US" sz="950" dirty="0"/>
          </a:p>
        </p:txBody>
      </p:sp>
      <p:sp>
        <p:nvSpPr>
          <p:cNvPr id="22" name="Shape 15"/>
          <p:cNvSpPr/>
          <p:nvPr/>
        </p:nvSpPr>
        <p:spPr>
          <a:xfrm>
            <a:off x="7392472" y="9027735"/>
            <a:ext cx="61793" cy="61793"/>
          </a:xfrm>
          <a:prstGeom prst="roundRect">
            <a:avLst>
              <a:gd name="adj" fmla="val 739890"/>
            </a:avLst>
          </a:prstGeom>
          <a:solidFill>
            <a:srgbClr val="A9F00F"/>
          </a:solidFill>
          <a:ln/>
        </p:spPr>
      </p:sp>
      <p:sp>
        <p:nvSpPr>
          <p:cNvPr id="23" name="Text 16"/>
          <p:cNvSpPr/>
          <p:nvPr/>
        </p:nvSpPr>
        <p:spPr>
          <a:xfrm>
            <a:off x="7577971" y="8961953"/>
            <a:ext cx="1602462" cy="1932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Слабая Интеграция</a:t>
            </a:r>
            <a:endParaRPr lang="en-US" sz="1200" dirty="0"/>
          </a:p>
        </p:txBody>
      </p:sp>
      <p:sp>
        <p:nvSpPr>
          <p:cNvPr id="24" name="Text 17"/>
          <p:cNvSpPr/>
          <p:nvPr/>
        </p:nvSpPr>
        <p:spPr>
          <a:xfrm>
            <a:off x="7577971" y="9229368"/>
            <a:ext cx="6619280" cy="1981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Отсутствует эффективное взаимодействие между медицинской и социальной помощью.</a:t>
            </a:r>
            <a:endParaRPr lang="en-US" sz="9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1008" y="684252"/>
            <a:ext cx="7794784" cy="12044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F4F1F0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Социальная Изоляция и Эйджизм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161008" y="2177772"/>
            <a:ext cx="7794784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Возрастная дискриминация (эйджизм) — это системная проблема, подрывающая достоинство и права пожилых граждан.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161008" y="3300412"/>
            <a:ext cx="3801070" cy="2340531"/>
          </a:xfrm>
          <a:prstGeom prst="roundRect">
            <a:avLst>
              <a:gd name="adj" fmla="val 4688"/>
            </a:avLst>
          </a:prstGeom>
          <a:solidFill>
            <a:srgbClr val="152025">
              <a:alpha val="95000"/>
            </a:srgbClr>
          </a:solidFill>
          <a:ln/>
        </p:spPr>
      </p:sp>
      <p:sp>
        <p:nvSpPr>
          <p:cNvPr id="6" name="Shape 3"/>
          <p:cNvSpPr/>
          <p:nvPr/>
        </p:nvSpPr>
        <p:spPr>
          <a:xfrm>
            <a:off x="6161008" y="3277553"/>
            <a:ext cx="3801070" cy="91440"/>
          </a:xfrm>
          <a:prstGeom prst="roundRect">
            <a:avLst>
              <a:gd name="adj" fmla="val 88537"/>
            </a:avLst>
          </a:prstGeom>
          <a:solidFill>
            <a:srgbClr val="A9F00F"/>
          </a:solidFill>
          <a:ln/>
        </p:spPr>
      </p:sp>
      <p:sp>
        <p:nvSpPr>
          <p:cNvPr id="7" name="Shape 4"/>
          <p:cNvSpPr/>
          <p:nvPr/>
        </p:nvSpPr>
        <p:spPr>
          <a:xfrm>
            <a:off x="7772400" y="3011329"/>
            <a:ext cx="578168" cy="578168"/>
          </a:xfrm>
          <a:prstGeom prst="roundRect">
            <a:avLst>
              <a:gd name="adj" fmla="val 158155"/>
            </a:avLst>
          </a:prstGeom>
          <a:solidFill>
            <a:srgbClr val="A9F00F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45874" y="3184803"/>
            <a:ext cx="231219" cy="23121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376511" y="3782258"/>
            <a:ext cx="2409468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Отказ в Найме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6376511" y="4199096"/>
            <a:ext cx="3370064" cy="6167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45% пожилых сталкиваются с дискриминацией на рынке труда.</a:t>
            </a:r>
            <a:endParaRPr lang="en-US" sz="1500" dirty="0"/>
          </a:p>
        </p:txBody>
      </p:sp>
      <p:sp>
        <p:nvSpPr>
          <p:cNvPr id="11" name="Shape 7"/>
          <p:cNvSpPr/>
          <p:nvPr/>
        </p:nvSpPr>
        <p:spPr>
          <a:xfrm>
            <a:off x="10154722" y="3300412"/>
            <a:ext cx="3801070" cy="2340531"/>
          </a:xfrm>
          <a:prstGeom prst="roundRect">
            <a:avLst>
              <a:gd name="adj" fmla="val 4688"/>
            </a:avLst>
          </a:prstGeom>
          <a:solidFill>
            <a:srgbClr val="152025">
              <a:alpha val="95000"/>
            </a:srgbClr>
          </a:solidFill>
          <a:ln/>
        </p:spPr>
      </p:sp>
      <p:sp>
        <p:nvSpPr>
          <p:cNvPr id="12" name="Shape 8"/>
          <p:cNvSpPr/>
          <p:nvPr/>
        </p:nvSpPr>
        <p:spPr>
          <a:xfrm>
            <a:off x="10154722" y="3277553"/>
            <a:ext cx="3801070" cy="91440"/>
          </a:xfrm>
          <a:prstGeom prst="roundRect">
            <a:avLst>
              <a:gd name="adj" fmla="val 88537"/>
            </a:avLst>
          </a:prstGeom>
          <a:solidFill>
            <a:srgbClr val="A9F00F"/>
          </a:solidFill>
          <a:ln/>
        </p:spPr>
      </p:sp>
      <p:sp>
        <p:nvSpPr>
          <p:cNvPr id="13" name="Shape 9"/>
          <p:cNvSpPr/>
          <p:nvPr/>
        </p:nvSpPr>
        <p:spPr>
          <a:xfrm>
            <a:off x="11766113" y="3011329"/>
            <a:ext cx="578168" cy="578168"/>
          </a:xfrm>
          <a:prstGeom prst="roundRect">
            <a:avLst>
              <a:gd name="adj" fmla="val 158155"/>
            </a:avLst>
          </a:prstGeom>
          <a:solidFill>
            <a:srgbClr val="A9F00F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39588" y="3184803"/>
            <a:ext cx="231219" cy="23121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10370225" y="3782258"/>
            <a:ext cx="3370064" cy="602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Пренебрежение в Медицине</a:t>
            </a:r>
            <a:endParaRPr lang="en-US" sz="1850" dirty="0"/>
          </a:p>
        </p:txBody>
      </p:sp>
      <p:sp>
        <p:nvSpPr>
          <p:cNvPr id="16" name="Text 11"/>
          <p:cNvSpPr/>
          <p:nvPr/>
        </p:nvSpPr>
        <p:spPr>
          <a:xfrm>
            <a:off x="10370225" y="4500324"/>
            <a:ext cx="3370064" cy="92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38% </a:t>
            </a:r>
            <a:r>
              <a:rPr lang="ru-RU" sz="15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пожилых </a:t>
            </a:r>
            <a:r>
              <a:rPr lang="en-US" sz="1500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отмечают</a:t>
            </a:r>
            <a:r>
              <a:rPr lang="en-US" sz="15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предвзятое отношение в медицинских учреждениях.</a:t>
            </a:r>
            <a:endParaRPr lang="en-US" sz="1500" dirty="0"/>
          </a:p>
        </p:txBody>
      </p:sp>
      <p:sp>
        <p:nvSpPr>
          <p:cNvPr id="17" name="Shape 12"/>
          <p:cNvSpPr/>
          <p:nvPr/>
        </p:nvSpPr>
        <p:spPr>
          <a:xfrm>
            <a:off x="6161008" y="6122670"/>
            <a:ext cx="7794784" cy="1422559"/>
          </a:xfrm>
          <a:prstGeom prst="roundRect">
            <a:avLst>
              <a:gd name="adj" fmla="val 7713"/>
            </a:avLst>
          </a:prstGeom>
          <a:solidFill>
            <a:srgbClr val="152025">
              <a:alpha val="95000"/>
            </a:srgbClr>
          </a:solidFill>
          <a:ln/>
        </p:spPr>
      </p:sp>
      <p:sp>
        <p:nvSpPr>
          <p:cNvPr id="18" name="Shape 13"/>
          <p:cNvSpPr/>
          <p:nvPr/>
        </p:nvSpPr>
        <p:spPr>
          <a:xfrm>
            <a:off x="6161008" y="6099810"/>
            <a:ext cx="7794784" cy="91440"/>
          </a:xfrm>
          <a:prstGeom prst="roundRect">
            <a:avLst>
              <a:gd name="adj" fmla="val 88537"/>
            </a:avLst>
          </a:prstGeom>
          <a:solidFill>
            <a:srgbClr val="A9F00F"/>
          </a:solidFill>
          <a:ln/>
        </p:spPr>
      </p:sp>
      <p:sp>
        <p:nvSpPr>
          <p:cNvPr id="19" name="Shape 14"/>
          <p:cNvSpPr/>
          <p:nvPr/>
        </p:nvSpPr>
        <p:spPr>
          <a:xfrm>
            <a:off x="9769316" y="5833586"/>
            <a:ext cx="578168" cy="578168"/>
          </a:xfrm>
          <a:prstGeom prst="roundRect">
            <a:avLst>
              <a:gd name="adj" fmla="val 158155"/>
            </a:avLst>
          </a:prstGeom>
          <a:solidFill>
            <a:srgbClr val="A9F00F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42790" y="6007060"/>
            <a:ext cx="231219" cy="231219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6376511" y="6604516"/>
            <a:ext cx="4439126" cy="3012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Ограничение Доступа к Обучению</a:t>
            </a:r>
            <a:endParaRPr lang="en-US" sz="1850" dirty="0"/>
          </a:p>
        </p:txBody>
      </p:sp>
      <p:sp>
        <p:nvSpPr>
          <p:cNvPr id="22" name="Text 16"/>
          <p:cNvSpPr/>
          <p:nvPr/>
        </p:nvSpPr>
        <p:spPr>
          <a:xfrm>
            <a:off x="6376511" y="7021354"/>
            <a:ext cx="7363778" cy="308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32% </a:t>
            </a:r>
            <a:r>
              <a:rPr lang="ru-RU" sz="15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пожилых </a:t>
            </a:r>
            <a:r>
              <a:rPr lang="en-US" sz="1500" dirty="0" err="1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лишены</a:t>
            </a:r>
            <a:r>
              <a:rPr lang="en-US" sz="15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возможности повышать квалификацию или осваивать новое.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851</Words>
  <Application>Microsoft Office PowerPoint</Application>
  <PresentationFormat>Произвольный</PresentationFormat>
  <Paragraphs>116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Syne</vt:lpstr>
      <vt:lpstr>Arial</vt:lpstr>
      <vt:lpstr>Syne Extra Bold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Svetlana</dc:creator>
  <cp:lastModifiedBy>ULIA</cp:lastModifiedBy>
  <cp:revision>10</cp:revision>
  <dcterms:created xsi:type="dcterms:W3CDTF">2025-10-17T08:41:39Z</dcterms:created>
  <dcterms:modified xsi:type="dcterms:W3CDTF">2025-10-23T07:09:45Z</dcterms:modified>
</cp:coreProperties>
</file>