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58" r:id="rId4"/>
    <p:sldId id="259" r:id="rId5"/>
    <p:sldId id="260" r:id="rId6"/>
    <p:sldId id="271" r:id="rId7"/>
    <p:sldId id="263" r:id="rId8"/>
    <p:sldId id="280" r:id="rId9"/>
    <p:sldId id="281" r:id="rId10"/>
    <p:sldId id="282" r:id="rId11"/>
    <p:sldId id="264" r:id="rId12"/>
    <p:sldId id="265" r:id="rId13"/>
    <p:sldId id="267" r:id="rId14"/>
    <p:sldId id="266" r:id="rId15"/>
    <p:sldId id="268" r:id="rId16"/>
    <p:sldId id="274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7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4.xml"/><Relationship Id="rId4" Type="http://schemas.openxmlformats.org/officeDocument/2006/relationships/image" Target="../media/image15.png"/><Relationship Id="rId3" Type="http://schemas.microsoft.com/office/2007/relationships/media" Target="clipboard/drawings/clipboard/drawings/R6-Retinal%20tissue%20animation%20disk.avi" TargetMode="External"/><Relationship Id="rId2" Type="http://schemas.openxmlformats.org/officeDocument/2006/relationships/video" Target="clipboard/drawings/clipboard/drawings/R6-Retinal%20tissue%20animation%20disk.avi" TargetMode="Externa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95" y="0"/>
            <a:ext cx="922401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35" y="1174750"/>
            <a:ext cx="4630420" cy="582930"/>
          </a:xfrm>
        </p:spPr>
        <p:txBody>
          <a:bodyPr/>
          <a:p>
            <a:pPr algn="l"/>
            <a:r>
              <a:rPr lang="ru-RU" alt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Глаукома -</a:t>
            </a:r>
            <a:r>
              <a:rPr lang="en-US" alt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</a:t>
            </a:r>
            <a:br>
              <a:rPr lang="en-US" alt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en-US" alt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“</a:t>
            </a:r>
            <a:r>
              <a:rPr lang="ru-RU" alt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тихий вор зрения</a:t>
            </a:r>
            <a:r>
              <a:rPr lang="en-US" alt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”</a:t>
            </a:r>
            <a:r>
              <a:rPr lang="ru-RU" alt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.</a:t>
            </a:r>
            <a:br>
              <a:rPr lang="ru-RU" alt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ru-RU" alt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Как защитить свои глаза.</a:t>
            </a:r>
            <a:endParaRPr lang="ru-RU" altLang="en-US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885" y="5646420"/>
            <a:ext cx="7143115" cy="103759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marL="0" indent="0" algn="r">
              <a:buNone/>
            </a:pPr>
            <a:r>
              <a:rPr lang="ru-RU" altLang="en-US" sz="2000">
                <a:ln w="15875"/>
                <a:gradFill>
                  <a:gsLst>
                    <a:gs pos="0">
                      <a:schemeClr val="accent1">
                        <a:lumOff val="-19999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9"/>
                      </a:schemeClr>
                    </a:gs>
                  </a:gsLst>
                  <a:lin ang="0" scaled="0"/>
                </a:gradFill>
                <a:effectLst/>
              </a:rPr>
              <a:t>Мухина Марина Анатольевна</a:t>
            </a:r>
            <a:endParaRPr lang="ru-RU" altLang="en-US" sz="2000">
              <a:ln w="15875"/>
              <a:gradFill>
                <a:gsLst>
                  <a:gs pos="0">
                    <a:schemeClr val="accent1">
                      <a:lumOff val="-19999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9"/>
                    </a:schemeClr>
                  </a:gs>
                </a:gsLst>
                <a:lin ang="0" scaled="0"/>
              </a:gradFill>
              <a:effectLst/>
            </a:endParaRPr>
          </a:p>
          <a:p>
            <a:pPr marL="0" indent="0" algn="r">
              <a:buNone/>
            </a:pPr>
            <a:r>
              <a:rPr lang="ru-RU" altLang="en-US" sz="2000">
                <a:ln w="15875"/>
                <a:gradFill>
                  <a:gsLst>
                    <a:gs pos="0">
                      <a:schemeClr val="accent1">
                        <a:lumOff val="-19999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9"/>
                      </a:schemeClr>
                    </a:gs>
                  </a:gsLst>
                  <a:lin ang="0" scaled="0"/>
                </a:gradFill>
                <a:effectLst/>
              </a:rPr>
              <a:t>врач офтальмолог</a:t>
            </a:r>
            <a:endParaRPr lang="ru-RU" altLang="en-US" sz="2000">
              <a:ln w="15875"/>
              <a:gradFill>
                <a:gsLst>
                  <a:gs pos="0">
                    <a:schemeClr val="accent1">
                      <a:lumOff val="-19999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9"/>
                    </a:schemeClr>
                  </a:gs>
                </a:gsLst>
                <a:lin ang="0" scaled="0"/>
              </a:gradFill>
              <a:effectLst/>
            </a:endParaRPr>
          </a:p>
          <a:p>
            <a:pPr marL="0" indent="0" algn="r">
              <a:buNone/>
            </a:pPr>
            <a:r>
              <a:rPr lang="ru-RU" altLang="en-US" sz="2000">
                <a:ln w="15875"/>
                <a:gradFill>
                  <a:gsLst>
                    <a:gs pos="0">
                      <a:schemeClr val="accent1">
                        <a:lumOff val="-19999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9"/>
                      </a:schemeClr>
                    </a:gs>
                  </a:gsLst>
                  <a:lin ang="0" scaled="0"/>
                </a:gradFill>
                <a:effectLst/>
              </a:rPr>
              <a:t>кандидат медицинских наук</a:t>
            </a:r>
            <a:endParaRPr lang="ru-RU" altLang="en-US" sz="2000">
              <a:ln w="15875"/>
              <a:gradFill>
                <a:gsLst>
                  <a:gs pos="0">
                    <a:schemeClr val="accent1">
                      <a:lumOff val="-19999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9"/>
                    </a:schemeClr>
                  </a:gs>
                </a:gsLst>
                <a:lin ang="0" scaled="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Кто в группе риска?</a:t>
            </a:r>
            <a:endParaRPr lang="ru-RU" altLang="en-US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Возраст (риск растет после 40 лет)</a:t>
            </a:r>
            <a:endParaRPr lang="ru-RU" altLang="en-US"/>
          </a:p>
          <a:p>
            <a:r>
              <a:rPr lang="ru-RU" altLang="en-US"/>
              <a:t>Наследственность (если в семье были случаи)</a:t>
            </a:r>
            <a:endParaRPr lang="ru-RU" altLang="en-US"/>
          </a:p>
          <a:p>
            <a:r>
              <a:rPr lang="ru-RU" altLang="en-US"/>
              <a:t>Близорукость, диабет,  травмы глаза</a:t>
            </a:r>
            <a:endParaRPr lang="ru-RU" altLang="en-US"/>
          </a:p>
          <a:p>
            <a:r>
              <a:rPr lang="ru-RU" altLang="en-US"/>
              <a:t>Выше риск у афроамериканцев и азиатов</a:t>
            </a:r>
            <a:endParaRPr lang="ru-RU" altLang="en-US"/>
          </a:p>
          <a:p>
            <a:endParaRPr lang="ru-RU" altLang="en-US"/>
          </a:p>
          <a:p>
            <a:pPr marL="0" indent="0">
              <a:buNone/>
            </a:pPr>
            <a:r>
              <a:rPr lang="ru-RU" altLang="en-US" sz="3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Более 70 млн человек в мире живут с глаукомой!!!!!</a:t>
            </a:r>
            <a:endParaRPr lang="ru-RU" altLang="en-US" sz="3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15" y="205740"/>
            <a:ext cx="8229600" cy="582613"/>
          </a:xfrm>
        </p:spPr>
        <p:txBody>
          <a:bodyPr/>
          <a:p>
            <a:r>
              <a:rPr lang="ru-RU" altLang="en-US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Лечение - как остановить болезнь?</a:t>
            </a:r>
            <a:endParaRPr lang="ru-RU" altLang="en-US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335780" cy="4989195"/>
          </a:xfrm>
        </p:spPr>
        <p:txBody>
          <a:bodyPr/>
          <a:p>
            <a:r>
              <a:rPr lang="ru-RU" altLang="en-US" sz="2400"/>
              <a:t>Капли - снижают давление</a:t>
            </a:r>
            <a:endParaRPr lang="ru-RU" altLang="en-US" sz="2400"/>
          </a:p>
          <a:p>
            <a:r>
              <a:rPr lang="ru-RU" altLang="en-US" sz="2400"/>
              <a:t>Лазерная терапия - улучшает отток жидкости</a:t>
            </a:r>
            <a:endParaRPr lang="ru-RU" altLang="en-US" sz="2400"/>
          </a:p>
          <a:p>
            <a:r>
              <a:rPr lang="ru-RU" altLang="en-US" sz="2400"/>
              <a:t> Хирургия - создает новые пути оттока</a:t>
            </a:r>
            <a:r>
              <a:rPr lang="ru-RU" altLang="en-US"/>
              <a:t>   </a:t>
            </a:r>
            <a:endParaRPr lang="ru-RU" altLang="en-US"/>
          </a:p>
          <a:p>
            <a:r>
              <a:rPr lang="ru-RU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Главное - лечение не вернет утраченное зрение, но остановит прогрессирование.</a:t>
            </a:r>
            <a:endParaRPr lang="ru-RU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99835" y="836930"/>
            <a:ext cx="2195195" cy="14636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5" y="2348865"/>
            <a:ext cx="2221230" cy="16103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Documents and Settings\Admin\Рабочий стол\Новая папка\Kombinirovannoe-lechenie-retinoblastomy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80" y="3987165"/>
            <a:ext cx="2209165" cy="147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Профилактика - что можно сделать</a:t>
            </a:r>
            <a:endParaRPr lang="ru-RU" altLang="en-US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/>
              <a:t>Регулярные осмотры у офтальмолога</a:t>
            </a:r>
            <a:endParaRPr lang="ru-RU" altLang="en-US"/>
          </a:p>
          <a:p>
            <a:r>
              <a:rPr lang="ru-RU" altLang="en-US"/>
              <a:t>Здоровый образ жизни - контроль веса, отказ от курения</a:t>
            </a:r>
            <a:endParaRPr lang="ru-RU" alt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932045" y="3846195"/>
            <a:ext cx="3005455" cy="2505075"/>
          </a:xfrm>
          <a:prstGeom prst="rect">
            <a:avLst/>
          </a:prstGeom>
        </p:spPr>
      </p:pic>
      <p:pic>
        <p:nvPicPr>
          <p:cNvPr id="5" name="Picture 4" descr="freepik__upload__30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780415"/>
            <a:ext cx="2792730" cy="27927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ru-RU" altLang="en-US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Мифы о глаукоме</a:t>
            </a:r>
            <a:endParaRPr lang="ru-RU" altLang="en-US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/>
              <a:t>Миф № 1. -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глаукома - болезнь пожилых</a:t>
            </a:r>
            <a:endParaRPr lang="ru-RU" altLang="en-US"/>
          </a:p>
          <a:p>
            <a:r>
              <a:rPr lang="ru-RU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Реальность - может возникнуть в любом возрасте, даже у детей</a:t>
            </a:r>
            <a:endParaRPr lang="ru-RU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ru-RU" altLang="en-US"/>
              <a:t>Миф № 2 - Если давление в норме - глаукомы нет.</a:t>
            </a:r>
            <a:endParaRPr lang="ru-RU" altLang="en-US"/>
          </a:p>
          <a:p>
            <a:r>
              <a:rPr lang="ru-RU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Реальность у 20% пациентов давление в норме, но зрительный нерв поврежден.</a:t>
            </a:r>
            <a:endParaRPr lang="ru-RU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Глаукома неизлечима, но управляема</a:t>
            </a:r>
            <a:endParaRPr lang="ru-RU" altLang="en-US"/>
          </a:p>
          <a:p>
            <a:r>
              <a:rPr lang="ru-RU" altLang="en-US"/>
              <a:t>Ранняя диагностика - ключ к управлению зрением</a:t>
            </a:r>
            <a:endParaRPr lang="ru-RU" altLang="en-US"/>
          </a:p>
          <a:p>
            <a:r>
              <a:rPr lang="ru-RU" altLang="en-US"/>
              <a:t>Проверьте зрение и давление на следующей неделе - это займет 15 минут, но может сохранить годы яркой жизни</a:t>
            </a: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943" y="908685"/>
            <a:ext cx="2949575" cy="1600200"/>
          </a:xfrm>
        </p:spPr>
        <p:txBody>
          <a:bodyPr/>
          <a:p>
            <a:r>
              <a:rPr lang="ru-RU" altLang="en-US" sz="4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Вопросы?</a:t>
            </a:r>
            <a:endParaRPr lang="ru-RU" altLang="en-US" sz="4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endParaRPr lang="en-US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1505" y="4293235"/>
            <a:ext cx="7319010" cy="2004695"/>
          </a:xfrm>
        </p:spPr>
        <p:txBody>
          <a:bodyPr/>
          <a:p>
            <a:r>
              <a:rPr lang="ru-RU" altLang="en-US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Мухина Марина Анатольевна</a:t>
            </a:r>
            <a:endParaRPr lang="ru-RU" altLang="en-US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  <a:p>
            <a:r>
              <a:rPr lang="ru-RU" altLang="en-US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Тел: 0555 44 68 64</a:t>
            </a:r>
            <a:endParaRPr lang="ru-RU" altLang="en-US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  <a:p>
            <a:r>
              <a:rPr lang="ru-RU" altLang="en-US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Офтальмологический центр </a:t>
            </a:r>
            <a:endParaRPr lang="ru-RU" altLang="en-US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  <a:p>
            <a:r>
              <a:rPr lang="ru-RU" altLang="en-US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8 микрорайон дом  32/1</a:t>
            </a:r>
            <a:endParaRPr lang="ru-RU" altLang="en-US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8105" y="980440"/>
            <a:ext cx="3747770" cy="2426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Что такое глаукома?</a:t>
            </a:r>
            <a:endParaRPr lang="ru-RU" altLang="en-US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1819275"/>
          </a:xfrm>
        </p:spPr>
        <p:txBody>
          <a:bodyPr/>
          <a:p>
            <a:r>
              <a:rPr lang="ru-RU" altLang="en-US" sz="2400"/>
              <a:t>Глаукома - это хроническое заболевание глаз, при котором повышается внутриглазное давление.</a:t>
            </a:r>
            <a:endParaRPr lang="ru-RU" altLang="en-US" sz="2400"/>
          </a:p>
          <a:p>
            <a:r>
              <a:rPr lang="ru-RU" altLang="en-US" sz="2400"/>
              <a:t>Это приводит к повреждению зрительного нерва - «проводника» изображения в мозг</a:t>
            </a:r>
            <a:endParaRPr lang="ru-RU" altLang="en-US" sz="2400"/>
          </a:p>
          <a:p>
            <a:r>
              <a:rPr lang="ru-RU" altLang="en-US" sz="2400"/>
              <a:t>Последствие  - необратимая слепота, если не лечить</a:t>
            </a:r>
            <a:endParaRPr lang="ru-RU" altLang="en-US" sz="2400"/>
          </a:p>
        </p:txBody>
      </p:sp>
      <p:pic>
        <p:nvPicPr>
          <p:cNvPr id="4" name="Content Placeholder 3" descr="glauko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284855"/>
            <a:ext cx="7089775" cy="3545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Типы глаукомы</a:t>
            </a:r>
            <a:r>
              <a:rPr lang="ru-RU"/>
              <a:t> 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772660"/>
            <a:ext cx="4038600" cy="1355090"/>
          </a:xfrm>
        </p:spPr>
        <p:txBody>
          <a:bodyPr/>
          <a:p>
            <a:pPr marL="0" indent="0">
              <a:buNone/>
            </a:pPr>
            <a:r>
              <a:rPr lang="ru-RU" altLang="en-US" sz="2000"/>
              <a:t>развивается медленно, дренажная система засоряется, давление растет незаметно</a:t>
            </a:r>
            <a:endParaRPr lang="ru-RU" altLang="en-US" sz="20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32325" y="4580255"/>
            <a:ext cx="4054475" cy="1547495"/>
          </a:xfrm>
        </p:spPr>
        <p:txBody>
          <a:bodyPr/>
          <a:p>
            <a:pPr marL="0" indent="0">
              <a:buNone/>
            </a:pPr>
            <a:r>
              <a:rPr lang="ru-RU" altLang="en-US" sz="2000"/>
              <a:t>более редкая, но опасная форма.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Дренажный канал блокируется резко, вызывая острый приступ (боль, тошнота, резкое падениме зрение)</a:t>
            </a:r>
            <a:endParaRPr lang="ru-RU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773430"/>
            <a:ext cx="6794500" cy="3832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Глаукома -</a:t>
            </a:r>
            <a:r>
              <a:rPr lang="en-US" altLang="ru-RU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 “</a:t>
            </a:r>
            <a:r>
              <a:rPr lang="ru-RU" altLang="ru-RU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тихий вор зрения</a:t>
            </a:r>
            <a:r>
              <a:rPr lang="en-US" altLang="ru-RU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”</a:t>
            </a:r>
            <a:endParaRPr lang="en-US" altLang="ru-RU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sz="2400"/>
              <a:t>Симптомы на ранних стадиях часто отсутствуют.</a:t>
            </a:r>
            <a:endParaRPr lang="ru-RU" sz="2400"/>
          </a:p>
          <a:p>
            <a:r>
              <a:rPr lang="ru-RU" sz="2400"/>
              <a:t>Либо нехарактерные симптомы - слезотечение, частая смена очков, периодическая затуманенность зрения, плавающие помутнения, головные боли</a:t>
            </a:r>
            <a:endParaRPr lang="ru-RU" sz="2400"/>
          </a:p>
          <a:p>
            <a:r>
              <a:rPr lang="ru-RU" sz="2400"/>
              <a:t>А в это время идет постепеннная гибель зрительного нерва.</a:t>
            </a:r>
            <a:endParaRPr lang="ru-RU" sz="2400"/>
          </a:p>
          <a:p>
            <a:r>
              <a:rPr lang="ru-RU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Человек не замечает проблемы, пока не погибнет 40-50% зрительного нерва!!!!</a:t>
            </a:r>
            <a:r>
              <a:rPr lang="ru-RU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.</a:t>
            </a:r>
            <a:endParaRPr lang="ru-RU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200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Как видит человек при глаукоме</a:t>
            </a:r>
            <a:endParaRPr lang="ru-RU" altLang="en-US" sz="3200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3305" y="773430"/>
            <a:ext cx="6095365" cy="4953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47495" y="3068955"/>
            <a:ext cx="6238875" cy="858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Постепенное сужение границ поля зрения</a:t>
            </a:r>
            <a:endParaRPr lang="ru-RU" altLang="en-US" sz="2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83260" y="5949315"/>
            <a:ext cx="6557010" cy="392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на поздних стадиях - туннельное зрение </a:t>
            </a:r>
            <a:endParaRPr lang="ru-RU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и в исходе слепота</a:t>
            </a:r>
            <a:endParaRPr lang="ru-RU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875" y="908685"/>
            <a:ext cx="3167380" cy="1361440"/>
          </a:xfrm>
        </p:spPr>
        <p:txBody>
          <a:bodyPr/>
          <a:p>
            <a:r>
              <a:rPr lang="ru-RU" altLang="en-US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Как обнаружить глаукому</a:t>
            </a:r>
            <a:br>
              <a:rPr lang="ru-RU" altLang="en-US"/>
            </a:br>
            <a:endParaRPr lang="ru-RU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39750" y="2564765"/>
            <a:ext cx="2948940" cy="2388235"/>
          </a:xfrm>
        </p:spPr>
        <p:txBody>
          <a:bodyPr/>
          <a:p>
            <a:r>
              <a:rPr lang="ru-RU" altLang="en-US" sz="3600">
                <a:sym typeface="+mn-ea"/>
              </a:rPr>
              <a:t>Тонометрия (измерение глазного давления)</a:t>
            </a:r>
            <a:endParaRPr lang="ru-RU" altLang="en-US" sz="3600"/>
          </a:p>
          <a:p>
            <a:endParaRPr lang="ru-RU" altLang="en-US" sz="36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91865" y="908685"/>
            <a:ext cx="2733040" cy="1806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908685"/>
            <a:ext cx="2428240" cy="18053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463" name="Picture 7" descr="F:\Topcon\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55" y="2996883"/>
            <a:ext cx="2928938" cy="2935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875" y="908685"/>
            <a:ext cx="3167380" cy="1361440"/>
          </a:xfrm>
        </p:spPr>
        <p:txBody>
          <a:bodyPr/>
          <a:p>
            <a:r>
              <a:rPr lang="ru-RU" altLang="en-US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Как обнаружить глаукому</a:t>
            </a:r>
            <a:br>
              <a:rPr lang="ru-RU" altLang="en-US"/>
            </a:br>
            <a:endParaRPr lang="ru-RU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23665" y="1628775"/>
            <a:ext cx="4187190" cy="27863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39750" y="2564765"/>
            <a:ext cx="2948940" cy="2388235"/>
          </a:xfrm>
        </p:spPr>
        <p:txBody>
          <a:bodyPr/>
          <a:p>
            <a:r>
              <a:rPr lang="ru-RU" altLang="en-US" sz="2400">
                <a:sym typeface="+mn-ea"/>
              </a:rPr>
              <a:t>Офтальмоскопия </a:t>
            </a:r>
            <a:r>
              <a:rPr lang="ru-RU" altLang="en-US" sz="3600">
                <a:sym typeface="+mn-ea"/>
              </a:rPr>
              <a:t>(осмотр зрительного нерва</a:t>
            </a:r>
            <a:endParaRPr lang="ru-RU" altLang="en-US" sz="3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875" y="908685"/>
            <a:ext cx="3167380" cy="1361440"/>
          </a:xfrm>
        </p:spPr>
        <p:txBody>
          <a:bodyPr/>
          <a:p>
            <a:r>
              <a:rPr lang="ru-RU" altLang="en-US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Как обнаружить глаукому</a:t>
            </a:r>
            <a:br>
              <a:rPr lang="ru-RU" altLang="en-US"/>
            </a:br>
            <a:endParaRPr lang="ru-RU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39750" y="2564765"/>
            <a:ext cx="2948940" cy="2388235"/>
          </a:xfrm>
        </p:spPr>
        <p:txBody>
          <a:bodyPr/>
          <a:p>
            <a:r>
              <a:rPr lang="ru-RU" altLang="en-US" sz="3600">
                <a:sym typeface="+mn-ea"/>
              </a:rPr>
              <a:t>Периметрия (измерение границ поля зрения)</a:t>
            </a:r>
            <a:endParaRPr lang="ru-RU" altLang="en-US" sz="3600"/>
          </a:p>
        </p:txBody>
      </p:sp>
      <p:pic>
        <p:nvPicPr>
          <p:cNvPr id="22531" name="Picture 3" descr="Humphrey with patient"/>
          <p:cNvPicPr>
            <a:picLocks noGrp="1"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563620" y="764540"/>
            <a:ext cx="2975610" cy="2795270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  <p:pic>
        <p:nvPicPr>
          <p:cNvPr id="22533" name="Picture 5" descr="Humphrey VF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3890" y="3644900"/>
            <a:ext cx="2355850" cy="2768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875" y="908685"/>
            <a:ext cx="3167380" cy="1361440"/>
          </a:xfrm>
        </p:spPr>
        <p:txBody>
          <a:bodyPr/>
          <a:p>
            <a:r>
              <a:rPr lang="ru-RU" altLang="en-US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Как обнаружить глаукому</a:t>
            </a:r>
            <a:br>
              <a:rPr lang="ru-RU" altLang="en-US"/>
            </a:br>
            <a:endParaRPr lang="ru-RU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23215" y="2060575"/>
            <a:ext cx="2948940" cy="2388235"/>
          </a:xfrm>
        </p:spPr>
        <p:txBody>
          <a:bodyPr/>
          <a:p>
            <a:r>
              <a:rPr lang="ru-RU" altLang="en-US" sz="2800">
                <a:sym typeface="+mn-ea"/>
              </a:rPr>
              <a:t>Оптическая когерентная томография (послойная томограмма зрительного нерва)</a:t>
            </a:r>
            <a:endParaRPr lang="ru-RU" altLang="en-US" sz="2800"/>
          </a:p>
        </p:txBody>
      </p:sp>
      <p:pic>
        <p:nvPicPr>
          <p:cNvPr id="88072" name="Picture 10" descr="RTVue Scann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849630"/>
            <a:ext cx="2435225" cy="243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0" name="R6-Retinal tissue animation disk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6190" y="3284855"/>
            <a:ext cx="3185160" cy="2435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7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ves 13">
    <a:dk1>
      <a:srgbClr val="000000"/>
    </a:dk1>
    <a:lt1>
      <a:srgbClr val="FFFFFF"/>
    </a:lt1>
    <a:dk2>
      <a:srgbClr val="000000"/>
    </a:dk2>
    <a:lt2>
      <a:srgbClr val="969696"/>
    </a:lt2>
    <a:accent1>
      <a:srgbClr val="0066CC"/>
    </a:accent1>
    <a:accent2>
      <a:srgbClr val="3399FF"/>
    </a:accent2>
    <a:accent3>
      <a:srgbClr val="FFFFFF"/>
    </a:accent3>
    <a:accent4>
      <a:srgbClr val="000000"/>
    </a:accent4>
    <a:accent5>
      <a:srgbClr val="AAB8E2"/>
    </a:accent5>
    <a:accent6>
      <a:srgbClr val="2D8AE7"/>
    </a:accent6>
    <a:hlink>
      <a:srgbClr val="CC3300"/>
    </a:hlink>
    <a:folHlink>
      <a:srgbClr val="996600"/>
    </a:folHlink>
  </a:clrScheme>
</a:themeOverride>
</file>

<file path=ppt/theme/themeOverride2.xml><?xml version="1.0" encoding="utf-8"?>
<a:themeOverride xmlns:a="http://schemas.openxmlformats.org/drawingml/2006/main">
  <a:clrScheme name="Blue Waves 13">
    <a:dk1>
      <a:srgbClr val="000000"/>
    </a:dk1>
    <a:lt1>
      <a:srgbClr val="FFFFFF"/>
    </a:lt1>
    <a:dk2>
      <a:srgbClr val="000000"/>
    </a:dk2>
    <a:lt2>
      <a:srgbClr val="969696"/>
    </a:lt2>
    <a:accent1>
      <a:srgbClr val="0066CC"/>
    </a:accent1>
    <a:accent2>
      <a:srgbClr val="3399FF"/>
    </a:accent2>
    <a:accent3>
      <a:srgbClr val="FFFFFF"/>
    </a:accent3>
    <a:accent4>
      <a:srgbClr val="000000"/>
    </a:accent4>
    <a:accent5>
      <a:srgbClr val="AAB8E2"/>
    </a:accent5>
    <a:accent6>
      <a:srgbClr val="2D8AE7"/>
    </a:accent6>
    <a:hlink>
      <a:srgbClr val="CC3300"/>
    </a:hlink>
    <a:folHlink>
      <a:srgbClr val="996600"/>
    </a:folHlink>
  </a:clrScheme>
</a:themeOverride>
</file>

<file path=ppt/theme/themeOverride3.xml><?xml version="1.0" encoding="utf-8"?>
<a:themeOverride xmlns:a="http://schemas.openxmlformats.org/drawingml/2006/main">
  <a:clrScheme name="Blue Waves 13">
    <a:dk1>
      <a:srgbClr val="000000"/>
    </a:dk1>
    <a:lt1>
      <a:srgbClr val="FFFFFF"/>
    </a:lt1>
    <a:dk2>
      <a:srgbClr val="000000"/>
    </a:dk2>
    <a:lt2>
      <a:srgbClr val="969696"/>
    </a:lt2>
    <a:accent1>
      <a:srgbClr val="0066CC"/>
    </a:accent1>
    <a:accent2>
      <a:srgbClr val="3399FF"/>
    </a:accent2>
    <a:accent3>
      <a:srgbClr val="FFFFFF"/>
    </a:accent3>
    <a:accent4>
      <a:srgbClr val="000000"/>
    </a:accent4>
    <a:accent5>
      <a:srgbClr val="AAB8E2"/>
    </a:accent5>
    <a:accent6>
      <a:srgbClr val="2D8AE7"/>
    </a:accent6>
    <a:hlink>
      <a:srgbClr val="CC3300"/>
    </a:hlink>
    <a:folHlink>
      <a:srgbClr val="996600"/>
    </a:folHlink>
  </a:clrScheme>
</a:themeOverride>
</file>

<file path=ppt/theme/themeOverride4.xml><?xml version="1.0" encoding="utf-8"?>
<a:themeOverride xmlns:a="http://schemas.openxmlformats.org/drawingml/2006/main">
  <a:clrScheme name="Blue Waves 13">
    <a:dk1>
      <a:srgbClr val="000000"/>
    </a:dk1>
    <a:lt1>
      <a:srgbClr val="FFFFFF"/>
    </a:lt1>
    <a:dk2>
      <a:srgbClr val="000000"/>
    </a:dk2>
    <a:lt2>
      <a:srgbClr val="969696"/>
    </a:lt2>
    <a:accent1>
      <a:srgbClr val="0066CC"/>
    </a:accent1>
    <a:accent2>
      <a:srgbClr val="3399FF"/>
    </a:accent2>
    <a:accent3>
      <a:srgbClr val="FFFFFF"/>
    </a:accent3>
    <a:accent4>
      <a:srgbClr val="000000"/>
    </a:accent4>
    <a:accent5>
      <a:srgbClr val="AAB8E2"/>
    </a:accent5>
    <a:accent6>
      <a:srgbClr val="2D8AE7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2409</Words>
  <Application>WPS Presentation</Application>
  <PresentationFormat/>
  <Paragraphs>91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SimSun</vt:lpstr>
      <vt:lpstr>Wingdings</vt:lpstr>
      <vt:lpstr>Microsoft YaHei</vt:lpstr>
      <vt:lpstr>Arial Unicode MS</vt:lpstr>
      <vt:lpstr>Calibri</vt:lpstr>
      <vt:lpstr>Blue Waves</vt:lpstr>
      <vt:lpstr>PowerPoint 演示文稿</vt:lpstr>
      <vt:lpstr>что такое глаукома?</vt:lpstr>
      <vt:lpstr>Типы глаукомы </vt:lpstr>
      <vt:lpstr>Глаукома - “тихий вор зрения”</vt:lpstr>
      <vt:lpstr>PowerPoint 演示文稿</vt:lpstr>
      <vt:lpstr>Как обнаружить глаукому (методы диагностики)</vt:lpstr>
      <vt:lpstr>Как обнаружить глаукому </vt:lpstr>
      <vt:lpstr>Как обнаружить глаукому </vt:lpstr>
      <vt:lpstr>Как обнаружить глаукому </vt:lpstr>
      <vt:lpstr>кто в группе риска?</vt:lpstr>
      <vt:lpstr>лечение - как остановить болезнь</vt:lpstr>
      <vt:lpstr>профилактика - что можно сделать</vt:lpstr>
      <vt:lpstr>мифы о глаукоме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Shaman</dc:creator>
  <cp:lastModifiedBy>Shaman</cp:lastModifiedBy>
  <cp:revision>3</cp:revision>
  <dcterms:created xsi:type="dcterms:W3CDTF">2025-02-25T17:41:00Z</dcterms:created>
  <dcterms:modified xsi:type="dcterms:W3CDTF">2025-02-26T06:46:22Z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1033-12.2.0.20323</vt:lpwstr>
  </property>
  <property fmtid="{D5CDD505-2E9C-101B-9397-08002B2CF9AE}" pid="3" name="ICV">
    <vt:lpwstr>89B50FBBABC741C08637BA5E7606A0D7_12</vt:lpwstr>
  </property>
</Properties>
</file>