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"/>
  </p:notesMasterIdLst>
  <p:sldIdLst>
    <p:sldId id="260" r:id="rId5"/>
    <p:sldId id="262" r:id="rId6"/>
    <p:sldId id="263" r:id="rId7"/>
    <p:sldId id="264" r:id="rId8"/>
  </p:sldIdLst>
  <p:sldSz cx="7199313" cy="7199313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to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WFvopg5ZpgRlIo6ZtqjqMbuet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692FF-3B41-1274-CBF2-BEC03193A608}" v="54" dt="2022-12-15T14:19:31.499"/>
    <p1510:client id="{4B13EAED-5BCB-A43C-102C-FD5B05AEC608}" v="49" dt="2022-12-15T17:04:50.474"/>
    <p1510:client id="{9AAED48A-C559-470F-99F7-E212BE9C9A14}" v="3" dt="2022-12-01T16:31:18.137"/>
    <p1510:client id="{B1642301-293E-869F-32AA-7D907EA4C4DF}" v="33" dt="2022-12-15T14:19:24.009"/>
    <p1510:client id="{FF81CC97-4922-5238-3948-0544DBCBD537}" v="5" dt="2022-12-15T11:46:10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015"/>
  </p:normalViewPr>
  <p:slideViewPr>
    <p:cSldViewPr snapToGrid="0">
      <p:cViewPr varScale="1">
        <p:scale>
          <a:sx n="72" d="100"/>
          <a:sy n="72" d="100"/>
        </p:scale>
        <p:origin x="2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358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73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winter season, ensure your home is </a:t>
            </a:r>
            <a:r>
              <a:rPr lang="en-US" sz="1200" b="0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well-ventilated</a:t>
            </a:r>
            <a:r>
              <a:rPr lang="en-US" sz="12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minimize the spread of COVID-19, </a:t>
            </a:r>
            <a:r>
              <a:rPr lang="en-US" sz="1200" b="0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influenza,</a:t>
            </a:r>
            <a:r>
              <a:rPr lang="en-US" sz="12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US" sz="1200" b="0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respiratory diseases.</a:t>
            </a:r>
            <a:endParaRPr lang="en-US" b="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dirty="0">
              <a:solidFill>
                <a:srgbClr val="FFCB4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</a:t>
            </a:r>
            <a:r>
              <a:rPr lang="en-US" sz="1200" b="0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natural ventilation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opening windows</a:t>
            </a:r>
            <a:r>
              <a:rPr lang="en-US" sz="12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doors when possible and safe</a:t>
            </a:r>
            <a:endParaRPr lang="en-US" b="0" dirty="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Char char="•"/>
            </a:pPr>
            <a:r>
              <a:rPr lang="en-US" sz="12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better ventilation, open windows/doors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opposite sides of a room to create a </a:t>
            </a:r>
            <a:r>
              <a:rPr lang="en-US" sz="1200" b="0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cross breeze</a:t>
            </a:r>
            <a:endParaRPr lang="en-US" sz="1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temperature outside is extremely cold, you can </a:t>
            </a:r>
            <a:r>
              <a:rPr lang="en-US" sz="1200" b="0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windows for a few minutes every hour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bring in the fresh air </a:t>
            </a:r>
            <a:endParaRPr lang="en-US" b="0" dirty="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Char char="•"/>
            </a:pPr>
            <a:r>
              <a:rPr lang="en-US" sz="12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using </a:t>
            </a:r>
            <a:r>
              <a:rPr lang="en-US" sz="1200" b="0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 heaters</a:t>
            </a:r>
            <a:r>
              <a:rPr lang="en-US" sz="12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US" sz="1200" b="0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wood furnaces</a:t>
            </a:r>
            <a:r>
              <a:rPr lang="en-US" sz="12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ensure there is an </a:t>
            </a:r>
            <a:r>
              <a:rPr lang="en-US" sz="1200" b="0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outlook</a:t>
            </a:r>
            <a:r>
              <a:rPr lang="en-US" sz="12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the carbon monoxide gas</a:t>
            </a:r>
            <a:endParaRPr lang="en-US" b="0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19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This winter season, #CelebrateSafely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taking special care of ventilation at home because poor ventilation can increase the risk of #COVID-19, #influenza, and other respiratory diseases by taking these measures. </a:t>
            </a:r>
            <a:endParaRPr lang="en-US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16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winter season, ensure your home is </a:t>
            </a:r>
            <a:r>
              <a:rPr lang="en-US" sz="1200" b="1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well-ventilated</a:t>
            </a:r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minimize the spread of COVID-19, </a:t>
            </a:r>
            <a:r>
              <a:rPr lang="en-US" sz="1200" b="1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influenza</a:t>
            </a:r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US" sz="1200" b="1" dirty="0">
                <a:solidFill>
                  <a:srgbClr val="FFCB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respiratory diseases</a:t>
            </a:r>
            <a:endParaRPr lang="en-US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When ventilation is not possible, here are protective measures to keep yourself and your loved ones safe from #COVID19 and #Influenza :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Noto Sans"/>
              <a:buChar char="∙"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Get vaccinated as soon as it’s your turn 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Noto Sans"/>
              <a:buChar char="∙"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Practice social distancing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Noto Sans"/>
              <a:buChar char="∙"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Wear a mask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Noto Sans"/>
              <a:buChar char="∙"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Cover coughs and sneezes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Noto Sans"/>
              <a:buChar char="∙"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Clean hands frequently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Noto Sans"/>
              <a:buChar char="∙"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Avoid crowded places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Noto Sans"/>
              <a:buChar char="∙"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Stay home if feeling unwell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#CelebrateSafely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46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ctrTitle"/>
          </p:nvPr>
        </p:nvSpPr>
        <p:spPr>
          <a:xfrm>
            <a:off x="479954" y="1490969"/>
            <a:ext cx="5439481" cy="102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subTitle" idx="1"/>
          </p:nvPr>
        </p:nvSpPr>
        <p:spPr>
          <a:xfrm>
            <a:off x="959908" y="2719740"/>
            <a:ext cx="4479573" cy="122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39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92"/>
              </a:spcBef>
              <a:spcAft>
                <a:spcPts val="0"/>
              </a:spcAft>
              <a:buClr>
                <a:srgbClr val="888888"/>
              </a:buClr>
              <a:buSzPts val="1959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3311906" y="1519855"/>
            <a:ext cx="4095165" cy="143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378853" y="133321"/>
            <a:ext cx="4095165" cy="421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title"/>
          </p:nvPr>
        </p:nvSpPr>
        <p:spPr>
          <a:xfrm>
            <a:off x="319970" y="192204"/>
            <a:ext cx="5759450" cy="79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body" idx="1"/>
          </p:nvPr>
        </p:nvSpPr>
        <p:spPr>
          <a:xfrm>
            <a:off x="319970" y="1119893"/>
            <a:ext cx="5759450" cy="316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505508" y="3084151"/>
            <a:ext cx="5439481" cy="9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Calibri"/>
              <a:buNone/>
              <a:defRPr sz="2799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505508" y="2034251"/>
            <a:ext cx="5439481" cy="104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52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24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12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96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98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96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98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96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98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96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98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96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98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96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9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319970" y="192204"/>
            <a:ext cx="5759450" cy="79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319969" y="1119893"/>
            <a:ext cx="2826397" cy="316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2996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59"/>
              <a:buChar char="•"/>
              <a:defRPr sz="1959"/>
            </a:lvl1pPr>
            <a:lvl2pPr marL="914400" lvl="1" indent="-33528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Char char="–"/>
              <a:defRPr sz="1679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–"/>
              <a:defRPr sz="1260"/>
            </a:lvl4pPr>
            <a:lvl5pPr marL="2286000" lvl="4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»"/>
              <a:defRPr sz="1260"/>
            </a:lvl5pPr>
            <a:lvl6pPr marL="2743200" lvl="5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6pPr>
            <a:lvl7pPr marL="3200400" lvl="6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7pPr>
            <a:lvl8pPr marL="3657600" lvl="7" indent="-308609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8pPr>
            <a:lvl9pPr marL="4114800" lvl="8" indent="-308609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3253023" y="1119893"/>
            <a:ext cx="2826397" cy="316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2996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59"/>
              <a:buChar char="•"/>
              <a:defRPr sz="1959"/>
            </a:lvl1pPr>
            <a:lvl2pPr marL="914400" lvl="1" indent="-33528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Char char="–"/>
              <a:defRPr sz="1679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–"/>
              <a:defRPr sz="1260"/>
            </a:lvl4pPr>
            <a:lvl5pPr marL="2286000" lvl="4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»"/>
              <a:defRPr sz="1260"/>
            </a:lvl5pPr>
            <a:lvl6pPr marL="2743200" lvl="5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6pPr>
            <a:lvl7pPr marL="3200400" lvl="6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7pPr>
            <a:lvl8pPr marL="3657600" lvl="7" indent="-308609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8pPr>
            <a:lvl9pPr marL="4114800" lvl="8" indent="-308609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319970" y="192204"/>
            <a:ext cx="5759450" cy="79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9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319970" y="1074342"/>
            <a:ext cx="2827508" cy="4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3pPr>
            <a:lvl4pPr marL="1828800" lvl="3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4pPr>
            <a:lvl5pPr marL="2286000" lvl="4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5pPr>
            <a:lvl6pPr marL="2743200" lvl="5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6pPr>
            <a:lvl7pPr marL="3200400" lvl="6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7pPr>
            <a:lvl8pPr marL="3657600" lvl="7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8pPr>
            <a:lvl9pPr marL="4114800" lvl="8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319970" y="1522077"/>
            <a:ext cx="2827508" cy="276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 sz="1679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3pPr>
            <a:lvl4pPr marL="1828800" lvl="3" indent="-299719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 sz="1120"/>
            </a:lvl4pPr>
            <a:lvl5pPr marL="2286000" lvl="4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 sz="1120"/>
            </a:lvl5pPr>
            <a:lvl6pPr marL="2743200" lvl="5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120"/>
            </a:lvl6pPr>
            <a:lvl7pPr marL="3200400" lvl="6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120"/>
            </a:lvl7pPr>
            <a:lvl8pPr marL="3657600" lvl="7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120"/>
            </a:lvl8pPr>
            <a:lvl9pPr marL="4114800" lvl="8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120"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3250801" y="1074342"/>
            <a:ext cx="2828619" cy="4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3pPr>
            <a:lvl4pPr marL="1828800" lvl="3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4pPr>
            <a:lvl5pPr marL="2286000" lvl="4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5pPr>
            <a:lvl6pPr marL="2743200" lvl="5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6pPr>
            <a:lvl7pPr marL="3200400" lvl="6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7pPr>
            <a:lvl8pPr marL="3657600" lvl="7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8pPr>
            <a:lvl9pPr marL="4114800" lvl="8" indent="-22860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4"/>
          </p:nvPr>
        </p:nvSpPr>
        <p:spPr>
          <a:xfrm>
            <a:off x="3250801" y="1522077"/>
            <a:ext cx="2828619" cy="276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 sz="1679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8610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3pPr>
            <a:lvl4pPr marL="1828800" lvl="3" indent="-299719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 sz="1120"/>
            </a:lvl4pPr>
            <a:lvl5pPr marL="2286000" lvl="4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 sz="1120"/>
            </a:lvl5pPr>
            <a:lvl6pPr marL="2743200" lvl="5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120"/>
            </a:lvl6pPr>
            <a:lvl7pPr marL="3200400" lvl="6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120"/>
            </a:lvl7pPr>
            <a:lvl8pPr marL="3657600" lvl="7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120"/>
            </a:lvl8pPr>
            <a:lvl9pPr marL="4114800" lvl="8" indent="-29972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120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319970" y="192204"/>
            <a:ext cx="5759450" cy="79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319970" y="191093"/>
            <a:ext cx="2105355" cy="81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2501984" y="191093"/>
            <a:ext cx="3577436" cy="409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776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39"/>
              <a:buChar char="•"/>
              <a:defRPr sz="2239"/>
            </a:lvl1pPr>
            <a:lvl2pPr marL="914400" lvl="1" indent="-352996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59"/>
              <a:buChar char="–"/>
              <a:defRPr sz="1959"/>
            </a:lvl2pPr>
            <a:lvl3pPr marL="1371600" lvl="2" indent="-33528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 sz="1679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319970" y="1004349"/>
            <a:ext cx="2105355" cy="328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96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 sz="980"/>
            </a:lvl1pPr>
            <a:lvl2pPr marL="914400" lvl="1" indent="-228600" algn="l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839"/>
            </a:lvl2pPr>
            <a:lvl3pPr marL="1371600" lvl="2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4pPr>
            <a:lvl5pPr marL="2286000" lvl="4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5pPr>
            <a:lvl6pPr marL="2743200" lvl="5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6pPr>
            <a:lvl7pPr marL="3200400" lvl="6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7pPr>
            <a:lvl8pPr marL="3657600" lvl="7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8pPr>
            <a:lvl9pPr marL="4114800" lvl="8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1254325" y="3359679"/>
            <a:ext cx="3839634" cy="39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1254325" y="428848"/>
            <a:ext cx="3839634" cy="28797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1254325" y="3756309"/>
            <a:ext cx="3839634" cy="56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96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 sz="980"/>
            </a:lvl1pPr>
            <a:lvl2pPr marL="914400" lvl="1" indent="-228600" algn="l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839"/>
            </a:lvl2pPr>
            <a:lvl3pPr marL="1371600" lvl="2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4pPr>
            <a:lvl5pPr marL="2286000" lvl="4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5pPr>
            <a:lvl6pPr marL="2743200" lvl="5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6pPr>
            <a:lvl7pPr marL="3200400" lvl="6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7pPr>
            <a:lvl8pPr marL="3657600" lvl="7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8pPr>
            <a:lvl9pPr marL="4114800" lvl="8" indent="-228600" algn="l"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319970" y="192204"/>
            <a:ext cx="5759450" cy="79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1615957" y="-176094"/>
            <a:ext cx="3167476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319970" y="192204"/>
            <a:ext cx="5759450" cy="79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9"/>
              <a:buFont typeface="Calibri"/>
              <a:buNone/>
              <a:defRPr sz="30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319970" y="1119893"/>
            <a:ext cx="5759450" cy="316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776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39"/>
              <a:buFont typeface="Arial"/>
              <a:buChar char="•"/>
              <a:defRPr sz="22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2996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59"/>
              <a:buFont typeface="Arial"/>
              <a:buChar char="–"/>
              <a:defRPr sz="1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528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16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3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2">
            <a:extLst>
              <a:ext uri="{FF2B5EF4-FFF2-40B4-BE49-F238E27FC236}">
                <a16:creationId xmlns:a16="http://schemas.microsoft.com/office/drawing/2014/main" xmlns="" id="{45D2399C-C100-6344-6EDD-9BE628802BDA}"/>
              </a:ext>
            </a:extLst>
          </p:cNvPr>
          <p:cNvSpPr txBox="1"/>
          <p:nvPr/>
        </p:nvSpPr>
        <p:spPr>
          <a:xfrm>
            <a:off x="350394" y="1888775"/>
            <a:ext cx="6498524" cy="30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WHO/Europe</a:t>
            </a:r>
            <a:endParaRPr lang="en-US" sz="28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800" dirty="0">
              <a:solidFill>
                <a:schemeClr val="tx1"/>
              </a:solidFill>
              <a:latin typeface="Century Gothic"/>
              <a:ea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Century Gothic"/>
                <a:sym typeface="Century Gothic"/>
              </a:rPr>
              <a:t>Risk Communication social media messages on celebrating Christmas/Holidays safely (Ventilation focused)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800" dirty="0">
              <a:solidFill>
                <a:schemeClr val="tx1"/>
              </a:solidFill>
              <a:latin typeface="Century Gothic"/>
              <a:ea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Century Gothic"/>
                <a:ea typeface="Century Gothic"/>
                <a:sym typeface="Century Gothic"/>
              </a:rPr>
              <a:t>Last update: 16 December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xmlns="" id="{EB6D70DE-4A3C-4062-2427-B99AE84F7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1905"/>
            <a:ext cx="7195503" cy="71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A6488016-0FA3-EA2D-FC80-FCE068A1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1905"/>
            <a:ext cx="7195503" cy="71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BDBD046C-B538-D722-57B3-10FDF122F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1905"/>
            <a:ext cx="7195503" cy="71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73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2e5c55af-3601-4364-b2b0-244d09ade430" xsi:nil="true"/>
    <TaxCatchAll xmlns="38aa1250-76ed-49da-9ac7-d86ea1bc9c4c" xsi:nil="true"/>
    <Sub_x002d_topic xmlns="2e5c55af-3601-4364-b2b0-244d09ade430" xsi:nil="true"/>
    <lcf76f155ced4ddcb4097134ff3c332f xmlns="2e5c55af-3601-4364-b2b0-244d09ade43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17002C87A7A42B95CE25E20322631" ma:contentTypeVersion="19" ma:contentTypeDescription="Create a new document." ma:contentTypeScope="" ma:versionID="d5d7b3ec295d8fd69e110b968605ebca">
  <xsd:schema xmlns:xsd="http://www.w3.org/2001/XMLSchema" xmlns:xs="http://www.w3.org/2001/XMLSchema" xmlns:p="http://schemas.microsoft.com/office/2006/metadata/properties" xmlns:ns2="2e5c55af-3601-4364-b2b0-244d09ade430" xmlns:ns3="38aa1250-76ed-49da-9ac7-d86ea1bc9c4c" targetNamespace="http://schemas.microsoft.com/office/2006/metadata/properties" ma:root="true" ma:fieldsID="3a00f5bcab9949a743c445d07a7f1f42" ns2:_="" ns3:_="">
    <xsd:import namespace="2e5c55af-3601-4364-b2b0-244d09ade430"/>
    <xsd:import namespace="38aa1250-76ed-49da-9ac7-d86ea1bc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Topic" minOccurs="0"/>
                <xsd:element ref="ns2:Sub_x002d_topic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c55af-3601-4364-b2b0-244d09ade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opic" ma:index="14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Sub_x002d_topic" ma:index="15" nillable="true" ma:displayName="Sub-topic" ma:format="Dropdown" ma:internalName="Sub_x002d_topic">
      <xsd:simpleType>
        <xsd:restriction base="dms:Text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a1250-76ed-49da-9ac7-d86ea1bc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58bbb56-3e07-4190-af5e-24350d8fe0b1}" ma:internalName="TaxCatchAll" ma:showField="CatchAllData" ma:web="38aa1250-76ed-49da-9ac7-d86ea1bc9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67A1BE-B02F-4B81-B3B2-25D52CEA3245}">
  <ds:schemaRefs>
    <ds:schemaRef ds:uri="http://purl.org/dc/terms/"/>
    <ds:schemaRef ds:uri="38aa1250-76ed-49da-9ac7-d86ea1bc9c4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e5c55af-3601-4364-b2b0-244d09ade430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F2BD84-E449-4BDD-922C-AE4D7FC873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71E855-0B94-475F-858F-13C2FE5F3E12}">
  <ds:schemaRefs>
    <ds:schemaRef ds:uri="2e5c55af-3601-4364-b2b0-244d09ade430"/>
    <ds:schemaRef ds:uri="38aa1250-76ed-49da-9ac7-d86ea1bc9c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232</Words>
  <Application>Microsoft Office PowerPoint</Application>
  <PresentationFormat>Произвольный</PresentationFormat>
  <Paragraphs>26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Century Gothic</vt:lpstr>
      <vt:lpstr>Calibri</vt:lpstr>
      <vt:lpstr>Arial</vt:lpstr>
      <vt:lpstr>Noto Sans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Antonio</dc:creator>
  <cp:lastModifiedBy>ACER</cp:lastModifiedBy>
  <cp:revision>7</cp:revision>
  <dcterms:created xsi:type="dcterms:W3CDTF">2020-12-02T05:50:31Z</dcterms:created>
  <dcterms:modified xsi:type="dcterms:W3CDTF">2022-12-30T09:32:05Z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0x010100F8617002C87A7A42B95CE25E20322631</vt:lpwstr>
  </property>
  <property fmtid="{D5CDD505-2E9C-101B-9397-08002B2CF9AE}" pid="3" name="MediaServiceImageTags">
    <vt:lpwstr/>
  </property>
</Properties>
</file>