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78" r:id="rId4"/>
    <p:sldId id="270" r:id="rId5"/>
    <p:sldId id="272" r:id="rId6"/>
    <p:sldId id="279" r:id="rId7"/>
    <p:sldId id="274" r:id="rId8"/>
    <p:sldId id="276" r:id="rId9"/>
    <p:sldId id="277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2617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5" autoAdjust="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AE10BA-2E52-4F3A-A795-AD0776A481B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97FB1-4DF1-4606-93CE-4123B0D5C689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Малый общественный совет</a:t>
          </a:r>
        </a:p>
      </dgm:t>
    </dgm:pt>
    <dgm:pt modelId="{F810196D-C581-4F07-BADD-940DA2202F10}" type="parTrans" cxnId="{294E6E04-D3C5-4320-A526-41AC8905DBDF}">
      <dgm:prSet/>
      <dgm:spPr/>
      <dgm:t>
        <a:bodyPr/>
        <a:lstStyle/>
        <a:p>
          <a:endParaRPr lang="ru-RU"/>
        </a:p>
      </dgm:t>
    </dgm:pt>
    <dgm:pt modelId="{D9F4B742-46BB-4B3A-B445-0866F7F69086}" type="sibTrans" cxnId="{294E6E04-D3C5-4320-A526-41AC8905DBDF}">
      <dgm:prSet/>
      <dgm:spPr/>
      <dgm:t>
        <a:bodyPr/>
        <a:lstStyle/>
        <a:p>
          <a:endParaRPr lang="ru-RU"/>
        </a:p>
      </dgm:t>
    </dgm:pt>
    <dgm:pt modelId="{554DD263-A7A4-4530-A6D0-EFE03F45CAC5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Активисты общественности, депутаты</a:t>
          </a:r>
        </a:p>
      </dgm:t>
    </dgm:pt>
    <dgm:pt modelId="{EA1613CF-D35F-47A4-979F-F4404E1B562B}" type="parTrans" cxnId="{64755183-9F75-47B6-B2EE-7D5A54F0DC5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9386076-9C2A-4348-BE59-5C436F7DB95C}" type="sibTrans" cxnId="{64755183-9F75-47B6-B2EE-7D5A54F0DC51}">
      <dgm:prSet/>
      <dgm:spPr/>
      <dgm:t>
        <a:bodyPr/>
        <a:lstStyle/>
        <a:p>
          <a:endParaRPr lang="ru-RU"/>
        </a:p>
      </dgm:t>
    </dgm:pt>
    <dgm:pt modelId="{BEE91025-535A-42B8-95BD-36853B46E65E}">
      <dgm:prSet phldrT="[Текст]" custT="1"/>
      <dgm:spPr/>
      <dgm:t>
        <a:bodyPr/>
        <a:lstStyle/>
        <a:p>
          <a:r>
            <a:rPr lang="ru-RU" sz="1800" dirty="0">
              <a:solidFill>
                <a:schemeClr val="bg1"/>
              </a:solidFill>
            </a:rPr>
            <a:t>Социальные, медицинские  представители</a:t>
          </a:r>
        </a:p>
      </dgm:t>
    </dgm:pt>
    <dgm:pt modelId="{1126F160-1452-4DF1-A2D2-C39A6BED820B}" type="parTrans" cxnId="{0DEFFE47-1FFD-4D5B-B959-66F6475294F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B00148E-2F1C-4835-B186-74C590DA556F}" type="sibTrans" cxnId="{0DEFFE47-1FFD-4D5B-B959-66F6475294F3}">
      <dgm:prSet/>
      <dgm:spPr/>
      <dgm:t>
        <a:bodyPr/>
        <a:lstStyle/>
        <a:p>
          <a:endParaRPr lang="ru-RU"/>
        </a:p>
      </dgm:t>
    </dgm:pt>
    <dgm:pt modelId="{8A483812-904D-4FC5-B4E1-664DED9417C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Женские и молодежные комитеты</a:t>
          </a:r>
        </a:p>
      </dgm:t>
    </dgm:pt>
    <dgm:pt modelId="{DC6D71F1-1012-40BE-BBC4-BE1C78C11282}" type="parTrans" cxnId="{9909E52A-EEE9-4540-8824-83631783E4CC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64522FE-765E-4BEF-A40B-28B6913F181A}" type="sibTrans" cxnId="{9909E52A-EEE9-4540-8824-83631783E4CC}">
      <dgm:prSet/>
      <dgm:spPr/>
      <dgm:t>
        <a:bodyPr/>
        <a:lstStyle/>
        <a:p>
          <a:endParaRPr lang="ru-RU"/>
        </a:p>
      </dgm:t>
    </dgm:pt>
    <dgm:pt modelId="{176B20D1-0BCD-4277-9A44-10A401972E9D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Члены судов аксакалов</a:t>
          </a:r>
        </a:p>
      </dgm:t>
    </dgm:pt>
    <dgm:pt modelId="{F6CE8307-EE37-4771-B680-0AD64A472CE8}" type="parTrans" cxnId="{6117D633-67AB-454A-8FD1-17C6D6181A1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FA3F5E0-8D24-4E37-842D-3711F32A3524}" type="sibTrans" cxnId="{6117D633-67AB-454A-8FD1-17C6D6181A1E}">
      <dgm:prSet/>
      <dgm:spPr/>
      <dgm:t>
        <a:bodyPr/>
        <a:lstStyle/>
        <a:p>
          <a:endParaRPr lang="ru-RU"/>
        </a:p>
      </dgm:t>
    </dgm:pt>
    <dgm:pt modelId="{34FD50DB-84DA-4937-9495-D20F23407D6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89F389E-6E03-457D-8FA6-F6AAD47AF4D2}" type="parTrans" cxnId="{AF685DE5-390D-4A5C-93E9-300FBB5F463F}">
      <dgm:prSet/>
      <dgm:spPr/>
      <dgm:t>
        <a:bodyPr/>
        <a:lstStyle/>
        <a:p>
          <a:endParaRPr lang="ru-RU"/>
        </a:p>
      </dgm:t>
    </dgm:pt>
    <dgm:pt modelId="{4A886342-1160-46F3-8B6D-D1B9BB9ACC67}" type="sibTrans" cxnId="{AF685DE5-390D-4A5C-93E9-300FBB5F463F}">
      <dgm:prSet/>
      <dgm:spPr/>
      <dgm:t>
        <a:bodyPr/>
        <a:lstStyle/>
        <a:p>
          <a:endParaRPr lang="ru-RU"/>
        </a:p>
      </dgm:t>
    </dgm:pt>
    <dgm:pt modelId="{13614C89-50DF-47DB-88A2-F51FCB8F0BE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BB6188-BB80-45B8-B23D-43905A472BBE}" type="parTrans" cxnId="{17A07948-6904-43E2-989F-15F32D0091CF}">
      <dgm:prSet/>
      <dgm:spPr/>
      <dgm:t>
        <a:bodyPr/>
        <a:lstStyle/>
        <a:p>
          <a:endParaRPr lang="ru-RU"/>
        </a:p>
      </dgm:t>
    </dgm:pt>
    <dgm:pt modelId="{6A235E05-41FB-4874-8EEA-8DDA6D1BFB44}" type="sibTrans" cxnId="{17A07948-6904-43E2-989F-15F32D0091CF}">
      <dgm:prSet/>
      <dgm:spPr/>
      <dgm:t>
        <a:bodyPr/>
        <a:lstStyle/>
        <a:p>
          <a:endParaRPr lang="ru-RU"/>
        </a:p>
      </dgm:t>
    </dgm:pt>
    <dgm:pt modelId="{49A065C8-9445-49FA-899C-3ACB4B485415}" type="pres">
      <dgm:prSet presAssocID="{2EAE10BA-2E52-4F3A-A795-AD0776A481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A5124D-83E2-4079-A961-79833A5AE4D3}" type="pres">
      <dgm:prSet presAssocID="{D9397FB1-4DF1-4606-93CE-4123B0D5C689}" presName="centerShape" presStyleLbl="node0" presStyleIdx="0" presStyleCnt="1" custScaleX="147645" custScaleY="120106"/>
      <dgm:spPr/>
      <dgm:t>
        <a:bodyPr/>
        <a:lstStyle/>
        <a:p>
          <a:endParaRPr lang="ru-RU"/>
        </a:p>
      </dgm:t>
    </dgm:pt>
    <dgm:pt modelId="{68EDE6C4-277F-4BB9-B5CB-45D1743540EF}" type="pres">
      <dgm:prSet presAssocID="{EA1613CF-D35F-47A4-979F-F4404E1B562B}" presName="Name9" presStyleLbl="parChTrans1D2" presStyleIdx="0" presStyleCnt="4"/>
      <dgm:spPr/>
      <dgm:t>
        <a:bodyPr/>
        <a:lstStyle/>
        <a:p>
          <a:endParaRPr lang="ru-RU"/>
        </a:p>
      </dgm:t>
    </dgm:pt>
    <dgm:pt modelId="{84F84C4F-F6B1-475C-AEA6-AED1D5251B7B}" type="pres">
      <dgm:prSet presAssocID="{EA1613CF-D35F-47A4-979F-F4404E1B562B}" presName="connTx" presStyleLbl="parChTrans1D2" presStyleIdx="0" presStyleCnt="4"/>
      <dgm:spPr/>
      <dgm:t>
        <a:bodyPr/>
        <a:lstStyle/>
        <a:p>
          <a:endParaRPr lang="ru-RU"/>
        </a:p>
      </dgm:t>
    </dgm:pt>
    <dgm:pt modelId="{4E4D262E-89FC-4755-889E-39790222831E}" type="pres">
      <dgm:prSet presAssocID="{554DD263-A7A4-4530-A6D0-EFE03F45CAC5}" presName="node" presStyleLbl="node1" presStyleIdx="0" presStyleCnt="4" custScaleX="107916" custRadScaleRad="100432" custRadScaleInc="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9895A-CD3E-41E6-883D-4D846E960443}" type="pres">
      <dgm:prSet presAssocID="{1126F160-1452-4DF1-A2D2-C39A6BED820B}" presName="Name9" presStyleLbl="parChTrans1D2" presStyleIdx="1" presStyleCnt="4"/>
      <dgm:spPr/>
      <dgm:t>
        <a:bodyPr/>
        <a:lstStyle/>
        <a:p>
          <a:endParaRPr lang="ru-RU"/>
        </a:p>
      </dgm:t>
    </dgm:pt>
    <dgm:pt modelId="{96EE3377-8753-47EB-97F6-5303C8E76051}" type="pres">
      <dgm:prSet presAssocID="{1126F160-1452-4DF1-A2D2-C39A6BED820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635DA44A-ADC9-463C-B414-DDFBAC690377}" type="pres">
      <dgm:prSet presAssocID="{BEE91025-535A-42B8-95BD-36853B46E65E}" presName="node" presStyleLbl="node1" presStyleIdx="1" presStyleCnt="4" custScaleX="133078" custRadScaleRad="163564" custRadScaleInc="-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CFDEA-1D9B-4BC4-A0F0-48167D60E82D}" type="pres">
      <dgm:prSet presAssocID="{DC6D71F1-1012-40BE-BBC4-BE1C78C11282}" presName="Name9" presStyleLbl="parChTrans1D2" presStyleIdx="2" presStyleCnt="4"/>
      <dgm:spPr/>
      <dgm:t>
        <a:bodyPr/>
        <a:lstStyle/>
        <a:p>
          <a:endParaRPr lang="ru-RU"/>
        </a:p>
      </dgm:t>
    </dgm:pt>
    <dgm:pt modelId="{3F161D46-25AF-4F7C-85E6-5AD38056E38A}" type="pres">
      <dgm:prSet presAssocID="{DC6D71F1-1012-40BE-BBC4-BE1C78C1128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DE6EF046-4D98-4FF9-8390-346057DEF95A}" type="pres">
      <dgm:prSet presAssocID="{8A483812-904D-4FC5-B4E1-664DED9417C8}" presName="node" presStyleLbl="node1" presStyleIdx="2" presStyleCnt="4" custRadScaleRad="108290" custRadScaleInc="-54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5E733-1936-4997-8189-85D15922958E}" type="pres">
      <dgm:prSet presAssocID="{F6CE8307-EE37-4771-B680-0AD64A472CE8}" presName="Name9" presStyleLbl="parChTrans1D2" presStyleIdx="3" presStyleCnt="4"/>
      <dgm:spPr/>
      <dgm:t>
        <a:bodyPr/>
        <a:lstStyle/>
        <a:p>
          <a:endParaRPr lang="ru-RU"/>
        </a:p>
      </dgm:t>
    </dgm:pt>
    <dgm:pt modelId="{93EB4BDC-7CAC-42DE-95B8-11422052B6A7}" type="pres">
      <dgm:prSet presAssocID="{F6CE8307-EE37-4771-B680-0AD64A472CE8}" presName="connTx" presStyleLbl="parChTrans1D2" presStyleIdx="3" presStyleCnt="4"/>
      <dgm:spPr/>
      <dgm:t>
        <a:bodyPr/>
        <a:lstStyle/>
        <a:p>
          <a:endParaRPr lang="ru-RU"/>
        </a:p>
      </dgm:t>
    </dgm:pt>
    <dgm:pt modelId="{7363C055-C37A-4FCC-860E-DD1A09EC2D84}" type="pres">
      <dgm:prSet presAssocID="{176B20D1-0BCD-4277-9A44-10A401972E9D}" presName="node" presStyleLbl="node1" presStyleIdx="3" presStyleCnt="4" custRadScaleRad="157042" custRadScaleInc="14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5F5435-7FAF-4000-A780-5F463D90E825}" type="presOf" srcId="{1126F160-1452-4DF1-A2D2-C39A6BED820B}" destId="{3589895A-CD3E-41E6-883D-4D846E960443}" srcOrd="0" destOrd="0" presId="urn:microsoft.com/office/officeart/2005/8/layout/radial1"/>
    <dgm:cxn modelId="{294E6E04-D3C5-4320-A526-41AC8905DBDF}" srcId="{2EAE10BA-2E52-4F3A-A795-AD0776A481BE}" destId="{D9397FB1-4DF1-4606-93CE-4123B0D5C689}" srcOrd="0" destOrd="0" parTransId="{F810196D-C581-4F07-BADD-940DA2202F10}" sibTransId="{D9F4B742-46BB-4B3A-B445-0866F7F69086}"/>
    <dgm:cxn modelId="{7F94BFF9-A8CB-4FCC-AD93-AF3E96072DB2}" type="presOf" srcId="{BEE91025-535A-42B8-95BD-36853B46E65E}" destId="{635DA44A-ADC9-463C-B414-DDFBAC690377}" srcOrd="0" destOrd="0" presId="urn:microsoft.com/office/officeart/2005/8/layout/radial1"/>
    <dgm:cxn modelId="{99CCD528-6256-4BD2-8507-1FB61912FCA5}" type="presOf" srcId="{DC6D71F1-1012-40BE-BBC4-BE1C78C11282}" destId="{3F161D46-25AF-4F7C-85E6-5AD38056E38A}" srcOrd="1" destOrd="0" presId="urn:microsoft.com/office/officeart/2005/8/layout/radial1"/>
    <dgm:cxn modelId="{AF685DE5-390D-4A5C-93E9-300FBB5F463F}" srcId="{2EAE10BA-2E52-4F3A-A795-AD0776A481BE}" destId="{34FD50DB-84DA-4937-9495-D20F23407D6F}" srcOrd="1" destOrd="0" parTransId="{589F389E-6E03-457D-8FA6-F6AAD47AF4D2}" sibTransId="{4A886342-1160-46F3-8B6D-D1B9BB9ACC67}"/>
    <dgm:cxn modelId="{5B52E295-18DA-49FC-A236-5BF642FB26D2}" type="presOf" srcId="{D9397FB1-4DF1-4606-93CE-4123B0D5C689}" destId="{5DA5124D-83E2-4079-A961-79833A5AE4D3}" srcOrd="0" destOrd="0" presId="urn:microsoft.com/office/officeart/2005/8/layout/radial1"/>
    <dgm:cxn modelId="{0AA74FC6-9BA7-4F98-8810-9A8000F8D605}" type="presOf" srcId="{F6CE8307-EE37-4771-B680-0AD64A472CE8}" destId="{93EB4BDC-7CAC-42DE-95B8-11422052B6A7}" srcOrd="1" destOrd="0" presId="urn:microsoft.com/office/officeart/2005/8/layout/radial1"/>
    <dgm:cxn modelId="{FBCD1D87-8CC3-46EF-A269-C332F3E05499}" type="presOf" srcId="{F6CE8307-EE37-4771-B680-0AD64A472CE8}" destId="{A255E733-1936-4997-8189-85D15922958E}" srcOrd="0" destOrd="0" presId="urn:microsoft.com/office/officeart/2005/8/layout/radial1"/>
    <dgm:cxn modelId="{64755183-9F75-47B6-B2EE-7D5A54F0DC51}" srcId="{D9397FB1-4DF1-4606-93CE-4123B0D5C689}" destId="{554DD263-A7A4-4530-A6D0-EFE03F45CAC5}" srcOrd="0" destOrd="0" parTransId="{EA1613CF-D35F-47A4-979F-F4404E1B562B}" sibTransId="{C9386076-9C2A-4348-BE59-5C436F7DB95C}"/>
    <dgm:cxn modelId="{6117D633-67AB-454A-8FD1-17C6D6181A1E}" srcId="{D9397FB1-4DF1-4606-93CE-4123B0D5C689}" destId="{176B20D1-0BCD-4277-9A44-10A401972E9D}" srcOrd="3" destOrd="0" parTransId="{F6CE8307-EE37-4771-B680-0AD64A472CE8}" sibTransId="{EFA3F5E0-8D24-4E37-842D-3711F32A3524}"/>
    <dgm:cxn modelId="{DB900992-20E2-45F6-8922-263EBE63513D}" type="presOf" srcId="{DC6D71F1-1012-40BE-BBC4-BE1C78C11282}" destId="{CEDCFDEA-1D9B-4BC4-A0F0-48167D60E82D}" srcOrd="0" destOrd="0" presId="urn:microsoft.com/office/officeart/2005/8/layout/radial1"/>
    <dgm:cxn modelId="{B3377311-24AD-43F7-92FC-6851B2FC39E0}" type="presOf" srcId="{2EAE10BA-2E52-4F3A-A795-AD0776A481BE}" destId="{49A065C8-9445-49FA-899C-3ACB4B485415}" srcOrd="0" destOrd="0" presId="urn:microsoft.com/office/officeart/2005/8/layout/radial1"/>
    <dgm:cxn modelId="{17A07948-6904-43E2-989F-15F32D0091CF}" srcId="{2EAE10BA-2E52-4F3A-A795-AD0776A481BE}" destId="{13614C89-50DF-47DB-88A2-F51FCB8F0BE1}" srcOrd="2" destOrd="0" parTransId="{75BB6188-BB80-45B8-B23D-43905A472BBE}" sibTransId="{6A235E05-41FB-4874-8EEA-8DDA6D1BFB44}"/>
    <dgm:cxn modelId="{9909E52A-EEE9-4540-8824-83631783E4CC}" srcId="{D9397FB1-4DF1-4606-93CE-4123B0D5C689}" destId="{8A483812-904D-4FC5-B4E1-664DED9417C8}" srcOrd="2" destOrd="0" parTransId="{DC6D71F1-1012-40BE-BBC4-BE1C78C11282}" sibTransId="{F64522FE-765E-4BEF-A40B-28B6913F181A}"/>
    <dgm:cxn modelId="{0DEFFE47-1FFD-4D5B-B959-66F6475294F3}" srcId="{D9397FB1-4DF1-4606-93CE-4123B0D5C689}" destId="{BEE91025-535A-42B8-95BD-36853B46E65E}" srcOrd="1" destOrd="0" parTransId="{1126F160-1452-4DF1-A2D2-C39A6BED820B}" sibTransId="{FB00148E-2F1C-4835-B186-74C590DA556F}"/>
    <dgm:cxn modelId="{0636E07B-C32B-46D5-8925-46AC7A6D5F5E}" type="presOf" srcId="{1126F160-1452-4DF1-A2D2-C39A6BED820B}" destId="{96EE3377-8753-47EB-97F6-5303C8E76051}" srcOrd="1" destOrd="0" presId="urn:microsoft.com/office/officeart/2005/8/layout/radial1"/>
    <dgm:cxn modelId="{166960E6-1356-4F84-85B7-5969C27C09CF}" type="presOf" srcId="{EA1613CF-D35F-47A4-979F-F4404E1B562B}" destId="{68EDE6C4-277F-4BB9-B5CB-45D1743540EF}" srcOrd="0" destOrd="0" presId="urn:microsoft.com/office/officeart/2005/8/layout/radial1"/>
    <dgm:cxn modelId="{DCF2AF27-1CAB-40A8-8596-42CC0A8A54F6}" type="presOf" srcId="{EA1613CF-D35F-47A4-979F-F4404E1B562B}" destId="{84F84C4F-F6B1-475C-AEA6-AED1D5251B7B}" srcOrd="1" destOrd="0" presId="urn:microsoft.com/office/officeart/2005/8/layout/radial1"/>
    <dgm:cxn modelId="{A260DBFB-DEC7-40BD-9488-2C8AD7D87BAE}" type="presOf" srcId="{8A483812-904D-4FC5-B4E1-664DED9417C8}" destId="{DE6EF046-4D98-4FF9-8390-346057DEF95A}" srcOrd="0" destOrd="0" presId="urn:microsoft.com/office/officeart/2005/8/layout/radial1"/>
    <dgm:cxn modelId="{CCE7AD48-2DC3-404F-9E69-070AA233C55D}" type="presOf" srcId="{176B20D1-0BCD-4277-9A44-10A401972E9D}" destId="{7363C055-C37A-4FCC-860E-DD1A09EC2D84}" srcOrd="0" destOrd="0" presId="urn:microsoft.com/office/officeart/2005/8/layout/radial1"/>
    <dgm:cxn modelId="{04019DE9-D890-40F1-BCB9-8AA6D32EB211}" type="presOf" srcId="{554DD263-A7A4-4530-A6D0-EFE03F45CAC5}" destId="{4E4D262E-89FC-4755-889E-39790222831E}" srcOrd="0" destOrd="0" presId="urn:microsoft.com/office/officeart/2005/8/layout/radial1"/>
    <dgm:cxn modelId="{2365BBEE-E491-49B4-B060-AA873BC8DF60}" type="presParOf" srcId="{49A065C8-9445-49FA-899C-3ACB4B485415}" destId="{5DA5124D-83E2-4079-A961-79833A5AE4D3}" srcOrd="0" destOrd="0" presId="urn:microsoft.com/office/officeart/2005/8/layout/radial1"/>
    <dgm:cxn modelId="{4E92AF0A-C261-4D9E-BE28-EE656A8506C1}" type="presParOf" srcId="{49A065C8-9445-49FA-899C-3ACB4B485415}" destId="{68EDE6C4-277F-4BB9-B5CB-45D1743540EF}" srcOrd="1" destOrd="0" presId="urn:microsoft.com/office/officeart/2005/8/layout/radial1"/>
    <dgm:cxn modelId="{EA21B3A0-10EC-47C6-90BD-FFC14009FDD0}" type="presParOf" srcId="{68EDE6C4-277F-4BB9-B5CB-45D1743540EF}" destId="{84F84C4F-F6B1-475C-AEA6-AED1D5251B7B}" srcOrd="0" destOrd="0" presId="urn:microsoft.com/office/officeart/2005/8/layout/radial1"/>
    <dgm:cxn modelId="{913ED08D-39DD-44BD-B818-F02B7FFA4C91}" type="presParOf" srcId="{49A065C8-9445-49FA-899C-3ACB4B485415}" destId="{4E4D262E-89FC-4755-889E-39790222831E}" srcOrd="2" destOrd="0" presId="urn:microsoft.com/office/officeart/2005/8/layout/radial1"/>
    <dgm:cxn modelId="{03DF7A11-2925-4B6A-BD0C-E7A93EF70CEE}" type="presParOf" srcId="{49A065C8-9445-49FA-899C-3ACB4B485415}" destId="{3589895A-CD3E-41E6-883D-4D846E960443}" srcOrd="3" destOrd="0" presId="urn:microsoft.com/office/officeart/2005/8/layout/radial1"/>
    <dgm:cxn modelId="{6D872709-889C-47E5-B95D-79833B142F77}" type="presParOf" srcId="{3589895A-CD3E-41E6-883D-4D846E960443}" destId="{96EE3377-8753-47EB-97F6-5303C8E76051}" srcOrd="0" destOrd="0" presId="urn:microsoft.com/office/officeart/2005/8/layout/radial1"/>
    <dgm:cxn modelId="{BE36EE50-5B51-4E3F-8054-01151FFA1804}" type="presParOf" srcId="{49A065C8-9445-49FA-899C-3ACB4B485415}" destId="{635DA44A-ADC9-463C-B414-DDFBAC690377}" srcOrd="4" destOrd="0" presId="urn:microsoft.com/office/officeart/2005/8/layout/radial1"/>
    <dgm:cxn modelId="{C0A40161-0CF3-40A6-9545-155F6030E0BA}" type="presParOf" srcId="{49A065C8-9445-49FA-899C-3ACB4B485415}" destId="{CEDCFDEA-1D9B-4BC4-A0F0-48167D60E82D}" srcOrd="5" destOrd="0" presId="urn:microsoft.com/office/officeart/2005/8/layout/radial1"/>
    <dgm:cxn modelId="{4384D969-5EFC-4091-8717-92AA366E40C2}" type="presParOf" srcId="{CEDCFDEA-1D9B-4BC4-A0F0-48167D60E82D}" destId="{3F161D46-25AF-4F7C-85E6-5AD38056E38A}" srcOrd="0" destOrd="0" presId="urn:microsoft.com/office/officeart/2005/8/layout/radial1"/>
    <dgm:cxn modelId="{71B460E5-8F5D-4AD4-8E29-DE634E7624D7}" type="presParOf" srcId="{49A065C8-9445-49FA-899C-3ACB4B485415}" destId="{DE6EF046-4D98-4FF9-8390-346057DEF95A}" srcOrd="6" destOrd="0" presId="urn:microsoft.com/office/officeart/2005/8/layout/radial1"/>
    <dgm:cxn modelId="{F4A5847C-50CB-46D8-9920-F210902D85EF}" type="presParOf" srcId="{49A065C8-9445-49FA-899C-3ACB4B485415}" destId="{A255E733-1936-4997-8189-85D15922958E}" srcOrd="7" destOrd="0" presId="urn:microsoft.com/office/officeart/2005/8/layout/radial1"/>
    <dgm:cxn modelId="{230DF760-CFCF-4C8A-9527-E81D6116FC70}" type="presParOf" srcId="{A255E733-1936-4997-8189-85D15922958E}" destId="{93EB4BDC-7CAC-42DE-95B8-11422052B6A7}" srcOrd="0" destOrd="0" presId="urn:microsoft.com/office/officeart/2005/8/layout/radial1"/>
    <dgm:cxn modelId="{C6917550-2D5A-4706-A5BB-276DB0A25D26}" type="presParOf" srcId="{49A065C8-9445-49FA-899C-3ACB4B485415}" destId="{7363C055-C37A-4FCC-860E-DD1A09EC2D8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5124D-83E2-4079-A961-79833A5AE4D3}">
      <dsp:nvSpPr>
        <dsp:cNvPr id="0" name=""/>
        <dsp:cNvSpPr/>
      </dsp:nvSpPr>
      <dsp:spPr>
        <a:xfrm>
          <a:off x="2828518" y="1903358"/>
          <a:ext cx="2313416" cy="18819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Малый общественный совет</a:t>
          </a:r>
        </a:p>
      </dsp:txBody>
      <dsp:txXfrm>
        <a:off x="2828518" y="1903358"/>
        <a:ext cx="2313416" cy="1881914"/>
      </dsp:txXfrm>
    </dsp:sp>
    <dsp:sp modelId="{68EDE6C4-277F-4BB9-B5CB-45D1743540EF}">
      <dsp:nvSpPr>
        <dsp:cNvPr id="0" name=""/>
        <dsp:cNvSpPr/>
      </dsp:nvSpPr>
      <dsp:spPr>
        <a:xfrm rot="16460631">
          <a:off x="3906915" y="1726565"/>
          <a:ext cx="323829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323829" y="17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6460631">
        <a:off x="4060734" y="1735604"/>
        <a:ext cx="16191" cy="16191"/>
      </dsp:txXfrm>
    </dsp:sp>
    <dsp:sp modelId="{4E4D262E-89FC-4755-889E-39790222831E}">
      <dsp:nvSpPr>
        <dsp:cNvPr id="0" name=""/>
        <dsp:cNvSpPr/>
      </dsp:nvSpPr>
      <dsp:spPr>
        <a:xfrm>
          <a:off x="3295000" y="17307"/>
          <a:ext cx="1690911" cy="156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Активисты общественности, депутаты</a:t>
          </a:r>
        </a:p>
      </dsp:txBody>
      <dsp:txXfrm>
        <a:off x="3295000" y="17307"/>
        <a:ext cx="1690911" cy="1566877"/>
      </dsp:txXfrm>
    </dsp:sp>
    <dsp:sp modelId="{3589895A-CD3E-41E6-883D-4D846E960443}">
      <dsp:nvSpPr>
        <dsp:cNvPr id="0" name=""/>
        <dsp:cNvSpPr/>
      </dsp:nvSpPr>
      <dsp:spPr>
        <a:xfrm rot="21592513">
          <a:off x="5141929" y="2823569"/>
          <a:ext cx="1002506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1002506" y="17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21592513">
        <a:off x="5618120" y="2815642"/>
        <a:ext cx="50125" cy="50125"/>
      </dsp:txXfrm>
    </dsp:sp>
    <dsp:sp modelId="{635DA44A-ADC9-463C-B414-DDFBAC690377}">
      <dsp:nvSpPr>
        <dsp:cNvPr id="0" name=""/>
        <dsp:cNvSpPr/>
      </dsp:nvSpPr>
      <dsp:spPr>
        <a:xfrm>
          <a:off x="6144430" y="2053904"/>
          <a:ext cx="2085169" cy="156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bg1"/>
              </a:solidFill>
            </a:rPr>
            <a:t>Социальные, медицинские  представители</a:t>
          </a:r>
        </a:p>
      </dsp:txBody>
      <dsp:txXfrm>
        <a:off x="6144430" y="2053904"/>
        <a:ext cx="2085169" cy="1566877"/>
      </dsp:txXfrm>
    </dsp:sp>
    <dsp:sp modelId="{CEDCFDEA-1D9B-4BC4-A0F0-48167D60E82D}">
      <dsp:nvSpPr>
        <dsp:cNvPr id="0" name=""/>
        <dsp:cNvSpPr/>
      </dsp:nvSpPr>
      <dsp:spPr>
        <a:xfrm rot="3922236">
          <a:off x="4256294" y="3916302"/>
          <a:ext cx="456495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456495" y="17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3922236">
        <a:off x="4473129" y="3922025"/>
        <a:ext cx="22824" cy="22824"/>
      </dsp:txXfrm>
    </dsp:sp>
    <dsp:sp modelId="{DE6EF046-4D98-4FF9-8390-346057DEF95A}">
      <dsp:nvSpPr>
        <dsp:cNvPr id="0" name=""/>
        <dsp:cNvSpPr/>
      </dsp:nvSpPr>
      <dsp:spPr>
        <a:xfrm>
          <a:off x="4122720" y="4069644"/>
          <a:ext cx="1566877" cy="156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</a:rPr>
            <a:t>Женские и молодежные комитеты</a:t>
          </a:r>
        </a:p>
      </dsp:txBody>
      <dsp:txXfrm>
        <a:off x="4122720" y="4069644"/>
        <a:ext cx="1566877" cy="1566877"/>
      </dsp:txXfrm>
    </dsp:sp>
    <dsp:sp modelId="{A255E733-1936-4997-8189-85D15922958E}">
      <dsp:nvSpPr>
        <dsp:cNvPr id="0" name=""/>
        <dsp:cNvSpPr/>
      </dsp:nvSpPr>
      <dsp:spPr>
        <a:xfrm rot="11185884">
          <a:off x="1575248" y="2626998"/>
          <a:ext cx="1268208" cy="34271"/>
        </a:xfrm>
        <a:custGeom>
          <a:avLst/>
          <a:gdLst/>
          <a:ahLst/>
          <a:cxnLst/>
          <a:rect l="0" t="0" r="0" b="0"/>
          <a:pathLst>
            <a:path>
              <a:moveTo>
                <a:pt x="0" y="17135"/>
              </a:moveTo>
              <a:lnTo>
                <a:pt x="1268208" y="17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bg1"/>
            </a:solidFill>
          </a:endParaRPr>
        </a:p>
      </dsp:txBody>
      <dsp:txXfrm rot="11185884">
        <a:off x="2177647" y="2612429"/>
        <a:ext cx="63410" cy="63410"/>
      </dsp:txXfrm>
    </dsp:sp>
    <dsp:sp modelId="{7363C055-C37A-4FCC-860E-DD1A09EC2D84}">
      <dsp:nvSpPr>
        <dsp:cNvPr id="0" name=""/>
        <dsp:cNvSpPr/>
      </dsp:nvSpPr>
      <dsp:spPr>
        <a:xfrm>
          <a:off x="17291" y="1701911"/>
          <a:ext cx="1566877" cy="15668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bg1"/>
              </a:solidFill>
            </a:rPr>
            <a:t>Члены судов аксакалов</a:t>
          </a:r>
        </a:p>
      </dsp:txBody>
      <dsp:txXfrm>
        <a:off x="17291" y="1701911"/>
        <a:ext cx="1566877" cy="1566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F4849-53CF-45B9-B0FB-C3974034BD2F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CAE14-9F1A-4518-8BA4-EFE19F380F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89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CAE14-9F1A-4518-8BA4-EFE19F380F1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67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47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13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31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447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54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28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721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560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6572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793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496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55C6A-4D0B-40C7-A31C-688EE06F837B}" type="datetimeFigureOut">
              <a:rPr lang="ru-RU" smtClean="0"/>
              <a:pPr/>
              <a:t>20.12.19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80E02-1EC8-4567-91F1-6E72AE16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2147-683D-4B38-8305-25080C7D5D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20.12.19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28678-2C8D-4362-8F4E-8DBA8DF7E2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903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5" y="17577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Деятельность и результаты </a:t>
            </a:r>
            <a:b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3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Малых общественных советов (МОС)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6336" y="228600"/>
            <a:ext cx="1440160" cy="15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D:\раб стол ДЛЯ ОБНОВЛЕНИЯ\КК\Годовая встреча ЦАД 22-24 января 2014\От партнеров ИНФО\ADRA\договор о сотрудничестве между Орловским городским кенешем и инициативной группой подписа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0120" y="4040278"/>
            <a:ext cx="3631655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раб стол ДЛЯ ОБНОВЛЕНИЯ\КК\Годовая встреча ЦАД 22-24 января 2014\От партнеров ИНФО\Мехр Шавкат\IMG_0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1701" y="1685615"/>
            <a:ext cx="309840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раб стол ДЛЯ ОБНОВЛЕНИЯ\МОС и РОС проект\Фото инфо встреча Араван\IMG_37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855498" cy="1777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47324" y="1491387"/>
            <a:ext cx="3441508" cy="258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8654"/>
            <a:ext cx="7139136" cy="1138138"/>
          </a:xfrm>
        </p:spPr>
        <p:txBody>
          <a:bodyPr>
            <a:normAutofit/>
          </a:bodyPr>
          <a:lstStyle/>
          <a:p>
            <a:r>
              <a:rPr lang="ru-RU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anose="02020603050405020304" pitchFamily="18" charset="0"/>
              </a:rPr>
              <a:t>История возникновения МОС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4253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500" dirty="0">
                <a:solidFill>
                  <a:schemeClr val="tx2"/>
                </a:solidFill>
              </a:rPr>
              <a:t>В 1999 г. в 9 районах г. Балыкчи были открыты Общественно-профилактические центры (ОПЦ), которые  курировались  ОВД. При данных центрах были открыты приемные Информационной службы социально правовых консультаций (ИССПК). Для работы с населением наняты юристы, которые прошли 30 семинаров и тренингов. В деятельность юристов стали подключаться активисты общественности, суды аксакалов, женсоветы и появились неформальные «советы», которые в последствии получили статус </a:t>
            </a:r>
            <a:r>
              <a:rPr lang="ru-RU" sz="3500" b="1" dirty="0">
                <a:solidFill>
                  <a:schemeClr val="tx2"/>
                </a:solidFill>
              </a:rPr>
              <a:t>«Малый общественный совет»</a:t>
            </a:r>
            <a:r>
              <a:rPr lang="ru-RU" sz="3500" dirty="0">
                <a:solidFill>
                  <a:schemeClr val="tx2"/>
                </a:solidFill>
              </a:rPr>
              <a:t>.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360" y="228601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63093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anose="02020603050405020304" pitchFamily="18" charset="0"/>
              </a:rPr>
              <a:t>2 июня 2017 г.</a:t>
            </a:r>
          </a:p>
        </p:txBody>
      </p:sp>
    </p:spTree>
    <p:extLst>
      <p:ext uri="{BB962C8B-B14F-4D97-AF65-F5344CB8AC3E}">
        <p14:creationId xmlns:p14="http://schemas.microsoft.com/office/powerpoint/2010/main" xmlns="" val="190085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МОС</a:t>
            </a:r>
            <a:r>
              <a:rPr lang="ru-RU" sz="28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8780" y="1578173"/>
            <a:ext cx="6413884" cy="48751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i="1" dirty="0">
                <a:solidFill>
                  <a:schemeClr val="tx2"/>
                </a:solidFill>
              </a:rPr>
              <a:t>Малый общественный Совет (МОС) </a:t>
            </a:r>
            <a:r>
              <a:rPr lang="ru-RU" dirty="0">
                <a:solidFill>
                  <a:schemeClr val="tx2"/>
                </a:solidFill>
              </a:rPr>
              <a:t>– организационная, территориально обозначенная структура, созданная на добровольных началах включающая в себя активистов общественности (квартальных, членов судов аксакалов), представителей правоохранительных органов, основной деятельностью которой является оказание комплексной социально-правовой помощи населению определенной территории.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AutoShape 8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360" y="228601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20272" y="63093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anose="02020603050405020304" pitchFamily="18" charset="0"/>
              </a:rPr>
              <a:t>2 июня 2017 г.</a:t>
            </a:r>
          </a:p>
        </p:txBody>
      </p:sp>
    </p:spTree>
    <p:extLst>
      <p:ext uri="{BB962C8B-B14F-4D97-AF65-F5344CB8AC3E}">
        <p14:creationId xmlns:p14="http://schemas.microsoft.com/office/powerpoint/2010/main" xmlns="" val="86267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93864"/>
            <a:ext cx="1944216" cy="145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329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n-lt"/>
              </a:rPr>
              <a:t>Этапы создания Малых Общественных Советов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131371" y="836712"/>
            <a:ext cx="6802759" cy="5678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>
                <a:solidFill>
                  <a:schemeClr val="tx2"/>
                </a:solidFill>
              </a:rPr>
              <a:t>1. Проведение сельских сходов по следующей повестке: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презентация деятельности </a:t>
            </a:r>
            <a:r>
              <a:rPr lang="ru-RU" sz="2100" dirty="0" err="1">
                <a:solidFill>
                  <a:schemeClr val="tx2"/>
                </a:solidFill>
              </a:rPr>
              <a:t>МОСов</a:t>
            </a:r>
            <a:r>
              <a:rPr lang="ru-RU" sz="2100" dirty="0">
                <a:solidFill>
                  <a:schemeClr val="tx2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формирование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 по решению вопросов членов местного сообщества;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выборы представителей/членов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2"/>
                </a:solidFill>
              </a:rPr>
              <a:t>2. Проведение установочного (первого) заседания для членов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 на котором: 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разрабатывается регламент и механизм работы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определяется/избирается председатель </a:t>
            </a:r>
            <a:r>
              <a:rPr lang="ru-RU" sz="2100" dirty="0" err="1">
                <a:solidFill>
                  <a:schemeClr val="tx2"/>
                </a:solidFill>
              </a:rPr>
              <a:t>МОСов</a:t>
            </a:r>
            <a:r>
              <a:rPr lang="ru-RU" sz="2100" dirty="0">
                <a:solidFill>
                  <a:schemeClr val="tx2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формируется график работы каждого члена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разрабатывается план мероприятий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100" dirty="0">
                <a:solidFill>
                  <a:schemeClr val="tx2"/>
                </a:solidFill>
              </a:rPr>
              <a:t>определяется помещение для работы </a:t>
            </a:r>
            <a:r>
              <a:rPr lang="ru-RU" sz="2100" dirty="0" err="1">
                <a:solidFill>
                  <a:schemeClr val="tx2"/>
                </a:solidFill>
              </a:rPr>
              <a:t>МОСа</a:t>
            </a:r>
            <a:r>
              <a:rPr lang="ru-RU" sz="2100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ru-RU" sz="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tx2"/>
                </a:solidFill>
              </a:rPr>
              <a:t>3. Подписание меморандума между МОС и </a:t>
            </a:r>
            <a:r>
              <a:rPr lang="ru-RU" sz="2100" dirty="0" err="1">
                <a:solidFill>
                  <a:schemeClr val="tx2"/>
                </a:solidFill>
              </a:rPr>
              <a:t>Айыл</a:t>
            </a:r>
            <a:r>
              <a:rPr lang="ru-RU" sz="2100" dirty="0">
                <a:solidFill>
                  <a:schemeClr val="tx2"/>
                </a:solidFill>
              </a:rPr>
              <a:t> </a:t>
            </a:r>
            <a:r>
              <a:rPr lang="ru-RU" sz="2100" dirty="0" err="1">
                <a:solidFill>
                  <a:schemeClr val="tx2"/>
                </a:solidFill>
              </a:rPr>
              <a:t>Окмоту</a:t>
            </a:r>
            <a:r>
              <a:rPr lang="ru-RU" sz="21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46" y="3151484"/>
            <a:ext cx="20542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63093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anose="02020603050405020304" pitchFamily="18" charset="0"/>
              </a:rPr>
              <a:t>2 июня 2017 г.</a:t>
            </a:r>
          </a:p>
        </p:txBody>
      </p:sp>
      <p:pic>
        <p:nvPicPr>
          <p:cNvPr id="10" name="Рисунок 9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953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25830876"/>
              </p:ext>
            </p:extLst>
          </p:nvPr>
        </p:nvGraphicFramePr>
        <p:xfrm>
          <a:off x="467544" y="105273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1763688" y="1700808"/>
            <a:ext cx="144016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Юристы </a:t>
            </a:r>
          </a:p>
        </p:txBody>
      </p:sp>
      <p:sp>
        <p:nvSpPr>
          <p:cNvPr id="7" name="Овал 6"/>
          <p:cNvSpPr/>
          <p:nvPr/>
        </p:nvSpPr>
        <p:spPr>
          <a:xfrm>
            <a:off x="6012160" y="1340768"/>
            <a:ext cx="2232248" cy="1620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Председатели квартальных комитетов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6372200" y="4834353"/>
            <a:ext cx="158417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Главы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Айыл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окмоту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11760" y="5313480"/>
            <a:ext cx="172819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Работники ФАП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915816" y="2636912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339312" y="2666632"/>
            <a:ext cx="864096" cy="64807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8" idx="1"/>
          </p:cNvCxnSpPr>
          <p:nvPr/>
        </p:nvCxnSpPr>
        <p:spPr>
          <a:xfrm>
            <a:off x="5536502" y="4361494"/>
            <a:ext cx="1067695" cy="6732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275856" y="4698104"/>
            <a:ext cx="576064" cy="6031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82818" y="4326688"/>
            <a:ext cx="1836204" cy="1191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Члены семей мигрантов</a:t>
            </a:r>
          </a:p>
        </p:txBody>
      </p:sp>
      <p:cxnSp>
        <p:nvCxnSpPr>
          <p:cNvPr id="14" name="Прямая со стрелкой 13"/>
          <p:cNvCxnSpPr>
            <a:cxnSpLocks/>
          </p:cNvCxnSpPr>
          <p:nvPr/>
        </p:nvCxnSpPr>
        <p:spPr>
          <a:xfrm flipV="1">
            <a:off x="2719022" y="4361494"/>
            <a:ext cx="700850" cy="27687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94122"/>
          </a:xfrm>
        </p:spPr>
        <p:txBody>
          <a:bodyPr/>
          <a:lstStyle/>
          <a:p>
            <a:r>
              <a:rPr lang="ru-RU" sz="28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1F497D"/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anose="02020603050405020304" pitchFamily="18" charset="0"/>
              </a:rPr>
              <a:t>Организационная структура МОС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020272" y="63093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anose="02020603050405020304" pitchFamily="18" charset="0"/>
              </a:rPr>
              <a:t>2 июня 2017 г.</a:t>
            </a:r>
          </a:p>
        </p:txBody>
      </p:sp>
      <p:pic>
        <p:nvPicPr>
          <p:cNvPr id="17" name="Рисунок 16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955" y="5507733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 стрелкой 17"/>
          <p:cNvCxnSpPr>
            <a:cxnSpLocks/>
          </p:cNvCxnSpPr>
          <p:nvPr/>
        </p:nvCxnSpPr>
        <p:spPr>
          <a:xfrm>
            <a:off x="1979712" y="3602025"/>
            <a:ext cx="1296144" cy="15122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cxnSpLocks/>
          </p:cNvCxnSpPr>
          <p:nvPr/>
        </p:nvCxnSpPr>
        <p:spPr>
          <a:xfrm flipH="1">
            <a:off x="4503631" y="2590789"/>
            <a:ext cx="48972" cy="399879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5536502" y="3889485"/>
            <a:ext cx="1067695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4835652" y="4711037"/>
            <a:ext cx="202484" cy="4919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336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880" y="332656"/>
            <a:ext cx="6770536" cy="92897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  <a:latin typeface="+mn-lt"/>
              </a:rPr>
              <a:t>Географический охват </a:t>
            </a:r>
            <a:r>
              <a:rPr lang="ru-RU" b="1" dirty="0" err="1">
                <a:solidFill>
                  <a:schemeClr val="tx2"/>
                </a:solidFill>
                <a:latin typeface="+mn-lt"/>
              </a:rPr>
              <a:t>МОСов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556792"/>
            <a:ext cx="8712968" cy="5112568"/>
          </a:xfrm>
        </p:spPr>
      </p:pic>
      <p:pic>
        <p:nvPicPr>
          <p:cNvPr id="5" name="Рисунок 4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345" y="164006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6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6093296"/>
            <a:ext cx="8352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Картинки по запросу цель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874" y="188641"/>
            <a:ext cx="2308126" cy="15841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7667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tx2"/>
                </a:solidFill>
              </a:rPr>
              <a:t>Задачи Малого Общественного Совета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339752" y="1942090"/>
            <a:ext cx="64570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Выявление членов сообществ для предоставления правовой поддержки;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Прием членов сообществ согласно графику;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Повышение потенциала членов сообществ посредством информирования;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Мониторинг качества жизни сообществ;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Сотрудничество с ОМСУ, участие в круглых столах, заседаниях ОМСУ;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Участие в бюджетных слушаниях своего района;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Участие в </a:t>
            </a:r>
            <a:r>
              <a:rPr lang="ru-RU" sz="2000" b="1" dirty="0" err="1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эдвокаси</a:t>
            </a: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-кампании;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Проведение заседаний 1 раз в квартал.</a:t>
            </a:r>
          </a:p>
        </p:txBody>
      </p:sp>
      <p:sp>
        <p:nvSpPr>
          <p:cNvPr id="5127" name="AutoShape 7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Картинки по запросу сотрудничеств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8478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1963737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0272" y="63093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anose="02020603050405020304" pitchFamily="18" charset="0"/>
              </a:rPr>
              <a:t>2 июня 2017 г.</a:t>
            </a:r>
          </a:p>
        </p:txBody>
      </p:sp>
      <p:pic>
        <p:nvPicPr>
          <p:cNvPr id="12" name="Рисунок 11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388652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560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6093296"/>
            <a:ext cx="8352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043144" y="4766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/>
                </a:solidFill>
              </a:rPr>
              <a:t>МОСы</a:t>
            </a:r>
            <a:r>
              <a:rPr lang="ru-RU" sz="2800" b="1" dirty="0">
                <a:solidFill>
                  <a:schemeClr val="tx2"/>
                </a:solidFill>
              </a:rPr>
              <a:t> решают проблемы по следующим направлениям: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680904" y="2202323"/>
            <a:ext cx="6211576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правовое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гендерное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медицинское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психологическое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социальное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chemeClr val="tx2"/>
                </a:solidFill>
                <a:ea typeface="Times New Roman" pitchFamily="18" charset="0"/>
                <a:cs typeface="Arial" pitchFamily="34" charset="0"/>
              </a:rPr>
              <a:t>вопросы насилия и т.д.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b="1" dirty="0">
              <a:solidFill>
                <a:schemeClr val="tx2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7" name="AutoShape 7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C:\Users\ISEDA\Desktop\скачанные файл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4" y="2182402"/>
            <a:ext cx="2130425" cy="1714500"/>
          </a:xfrm>
          <a:prstGeom prst="rect">
            <a:avLst/>
          </a:prstGeom>
          <a:noFill/>
        </p:spPr>
      </p:pic>
      <p:sp>
        <p:nvSpPr>
          <p:cNvPr id="5132" name="AutoShape 12" descr="Картинки по запросу сотрудничеств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20272" y="630932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Times New Roman" panose="02020603050405020304" pitchFamily="18" charset="0"/>
              </a:rPr>
              <a:t>2 июня 2017 г.</a:t>
            </a:r>
          </a:p>
        </p:txBody>
      </p:sp>
      <p:pic>
        <p:nvPicPr>
          <p:cNvPr id="10" name="Рисунок 9" descr="Описание: D:\PR\Архив\Логотипы\RCE_LOGO(APPLE)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5388652"/>
            <a:ext cx="1224136" cy="132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780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95536" y="6093296"/>
            <a:ext cx="8352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AutoShape 7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9" name="AutoShape 9" descr="Картинки по запросу ступеньки век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Картинки по запросу сотрудничество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4808" y="2420888"/>
            <a:ext cx="4663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Спасибо за внимание</a:t>
            </a:r>
            <a:r>
              <a:rPr lang="en-US" sz="3600" b="1" dirty="0">
                <a:solidFill>
                  <a:schemeClr val="tx2"/>
                </a:solidFill>
              </a:rPr>
              <a:t>!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364</Words>
  <Application>Microsoft Office PowerPoint</Application>
  <PresentationFormat>Экран (4:3)</PresentationFormat>
  <Paragraphs>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Деятельность и результаты  Малых общественных советов (МОС)</vt:lpstr>
      <vt:lpstr>История возникновения МОС</vt:lpstr>
      <vt:lpstr>Что такое МОС?</vt:lpstr>
      <vt:lpstr>Этапы создания Малых Общественных Советов</vt:lpstr>
      <vt:lpstr>Организационная структура МОС </vt:lpstr>
      <vt:lpstr>Географический охват МОСов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«Укрепление экономического развития и возможностей для мигрантов и их семей через комплексные подходы по улучшению качества предоставляемых услуг и поддержки бизнес инициатив в современных интеграционных условиях ЕАЭС».</dc:title>
  <dc:creator>RePack by SPecialiST</dc:creator>
  <cp:lastModifiedBy>Zverdvd.org</cp:lastModifiedBy>
  <cp:revision>26</cp:revision>
  <dcterms:created xsi:type="dcterms:W3CDTF">2016-06-13T02:41:52Z</dcterms:created>
  <dcterms:modified xsi:type="dcterms:W3CDTF">2019-12-20T02:38:33Z</dcterms:modified>
</cp:coreProperties>
</file>